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2.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80" r:id="rId2"/>
    <p:sldId id="264" r:id="rId3"/>
    <p:sldId id="275" r:id="rId4"/>
    <p:sldId id="276" r:id="rId5"/>
    <p:sldId id="277" r:id="rId6"/>
    <p:sldId id="278" r:id="rId7"/>
    <p:sldId id="279" r:id="rId8"/>
  </p:sldIdLst>
  <p:sldSz cx="9144000" cy="6858000" type="screen4x3"/>
  <p:notesSz cx="6881813" cy="10015538"/>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4">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mma Young" initials="GY"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60A6"/>
    <a:srgbClr val="FFA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17" autoAdjust="0"/>
    <p:restoredTop sz="94086" autoAdjust="0"/>
  </p:normalViewPr>
  <p:slideViewPr>
    <p:cSldViewPr>
      <p:cViewPr varScale="1">
        <p:scale>
          <a:sx n="99" d="100"/>
          <a:sy n="99" d="100"/>
        </p:scale>
        <p:origin x="682" y="19"/>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notesViewPr>
    <p:cSldViewPr>
      <p:cViewPr varScale="1">
        <p:scale>
          <a:sx n="48" d="100"/>
          <a:sy n="48" d="100"/>
        </p:scale>
        <p:origin x="-2940" y="-96"/>
      </p:cViewPr>
      <p:guideLst>
        <p:guide orient="horz" pos="3154"/>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FBCE7AB4-A6DA-4EAB-998B-782B00BB9EC1}" type="datetimeFigureOut">
              <a:rPr lang="en-GB" smtClean="0"/>
              <a:t>13/07/2014</a:t>
            </a:fld>
            <a:endParaRPr lang="en-GB"/>
          </a:p>
        </p:txBody>
      </p:sp>
      <p:sp>
        <p:nvSpPr>
          <p:cNvPr id="4" name="Footer Placeholder 3"/>
          <p:cNvSpPr>
            <a:spLocks noGrp="1"/>
          </p:cNvSpPr>
          <p:nvPr>
            <p:ph type="ftr" sz="quarter" idx="2"/>
          </p:nvPr>
        </p:nvSpPr>
        <p:spPr>
          <a:xfrm>
            <a:off x="0" y="9512300"/>
            <a:ext cx="2982913"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512300"/>
            <a:ext cx="2982912" cy="501650"/>
          </a:xfrm>
          <a:prstGeom prst="rect">
            <a:avLst/>
          </a:prstGeom>
        </p:spPr>
        <p:txBody>
          <a:bodyPr vert="horz" lIns="91440" tIns="45720" rIns="91440" bIns="45720" rtlCol="0" anchor="b"/>
          <a:lstStyle>
            <a:lvl1pPr algn="r">
              <a:defRPr sz="1200"/>
            </a:lvl1pPr>
          </a:lstStyle>
          <a:p>
            <a:fld id="{323E4E78-A793-4BCB-9707-A89DBC3CA6A4}" type="slidenum">
              <a:rPr lang="en-GB" smtClean="0"/>
              <a:t>‹#›</a:t>
            </a:fld>
            <a:endParaRPr lang="en-GB"/>
          </a:p>
        </p:txBody>
      </p:sp>
    </p:spTree>
    <p:extLst>
      <p:ext uri="{BB962C8B-B14F-4D97-AF65-F5344CB8AC3E}">
        <p14:creationId xmlns:p14="http://schemas.microsoft.com/office/powerpoint/2010/main" val="2375485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44F72D8C-BE4C-4532-A416-353B449F015C}" type="datetimeFigureOut">
              <a:rPr lang="en-GB" smtClean="0"/>
              <a:pPr/>
              <a:t>13/07/2014</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en-GB"/>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6551" tIns="48276" rIns="96551" bIns="4827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CA1C17E5-ECCE-4B62-A532-A5F7DEEED2FD}" type="slidenum">
              <a:rPr lang="en-GB" smtClean="0"/>
              <a:pPr/>
              <a:t>‹#›</a:t>
            </a:fld>
            <a:endParaRPr lang="en-GB"/>
          </a:p>
        </p:txBody>
      </p:sp>
    </p:spTree>
    <p:extLst>
      <p:ext uri="{BB962C8B-B14F-4D97-AF65-F5344CB8AC3E}">
        <p14:creationId xmlns:p14="http://schemas.microsoft.com/office/powerpoint/2010/main" val="13944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A1C17E5-ECCE-4B62-A532-A5F7DEEED2FD}" type="slidenum">
              <a:rPr lang="en-GB" smtClean="0"/>
              <a:pPr/>
              <a:t>1</a:t>
            </a:fld>
            <a:endParaRPr lang="en-GB" dirty="0"/>
          </a:p>
        </p:txBody>
      </p:sp>
    </p:spTree>
    <p:extLst>
      <p:ext uri="{BB962C8B-B14F-4D97-AF65-F5344CB8AC3E}">
        <p14:creationId xmlns:p14="http://schemas.microsoft.com/office/powerpoint/2010/main" val="39463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 </a:t>
            </a:r>
            <a:br>
              <a:rPr lang="en-GB" sz="1000" dirty="0" smtClean="0"/>
            </a:br>
            <a:endParaRPr lang="en-GB" sz="1000" baseline="0" dirty="0" smtClean="0"/>
          </a:p>
          <a:p>
            <a:endParaRPr lang="en-GB" sz="1000" baseline="0" dirty="0" smtClean="0"/>
          </a:p>
        </p:txBody>
      </p:sp>
      <p:sp>
        <p:nvSpPr>
          <p:cNvPr id="4" name="Slide Number Placeholder 3"/>
          <p:cNvSpPr>
            <a:spLocks noGrp="1"/>
          </p:cNvSpPr>
          <p:nvPr>
            <p:ph type="sldNum" sz="quarter" idx="10"/>
          </p:nvPr>
        </p:nvSpPr>
        <p:spPr/>
        <p:txBody>
          <a:bodyPr/>
          <a:lstStyle/>
          <a:p>
            <a:fld id="{CA1C17E5-ECCE-4B62-A532-A5F7DEEED2FD}" type="slidenum">
              <a:rPr lang="en-GB" smtClean="0"/>
              <a:pPr/>
              <a:t>2</a:t>
            </a:fld>
            <a:endParaRPr lang="en-GB" dirty="0"/>
          </a:p>
        </p:txBody>
      </p:sp>
    </p:spTree>
    <p:extLst>
      <p:ext uri="{BB962C8B-B14F-4D97-AF65-F5344CB8AC3E}">
        <p14:creationId xmlns:p14="http://schemas.microsoft.com/office/powerpoint/2010/main" val="357225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r>
            <a:br>
              <a:rPr lang="en-GB" dirty="0" smtClean="0"/>
            </a:br>
            <a:r>
              <a:rPr lang="en-GB" dirty="0" smtClean="0"/>
              <a:t/>
            </a:r>
            <a:br>
              <a:rPr lang="en-GB" dirty="0" smtClean="0"/>
            </a:br>
            <a:endParaRPr lang="en-GB" dirty="0" smtClean="0"/>
          </a:p>
        </p:txBody>
      </p:sp>
      <p:sp>
        <p:nvSpPr>
          <p:cNvPr id="4" name="Slide Number Placeholder 3"/>
          <p:cNvSpPr>
            <a:spLocks noGrp="1"/>
          </p:cNvSpPr>
          <p:nvPr>
            <p:ph type="sldNum" sz="quarter" idx="10"/>
          </p:nvPr>
        </p:nvSpPr>
        <p:spPr/>
        <p:txBody>
          <a:bodyPr/>
          <a:lstStyle/>
          <a:p>
            <a:fld id="{CA1C17E5-ECCE-4B62-A532-A5F7DEEED2FD}" type="slidenum">
              <a:rPr lang="en-GB" smtClean="0"/>
              <a:pPr/>
              <a:t>3</a:t>
            </a:fld>
            <a:endParaRPr lang="en-GB" dirty="0"/>
          </a:p>
        </p:txBody>
      </p:sp>
    </p:spTree>
    <p:extLst>
      <p:ext uri="{BB962C8B-B14F-4D97-AF65-F5344CB8AC3E}">
        <p14:creationId xmlns:p14="http://schemas.microsoft.com/office/powerpoint/2010/main" val="1268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b="0"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4</a:t>
            </a:fld>
            <a:endParaRPr lang="en-GB" dirty="0"/>
          </a:p>
        </p:txBody>
      </p:sp>
    </p:spTree>
    <p:extLst>
      <p:ext uri="{BB962C8B-B14F-4D97-AF65-F5344CB8AC3E}">
        <p14:creationId xmlns:p14="http://schemas.microsoft.com/office/powerpoint/2010/main" val="273430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5</a:t>
            </a:fld>
            <a:endParaRPr lang="en-GB" dirty="0"/>
          </a:p>
        </p:txBody>
      </p:sp>
    </p:spTree>
    <p:extLst>
      <p:ext uri="{BB962C8B-B14F-4D97-AF65-F5344CB8AC3E}">
        <p14:creationId xmlns:p14="http://schemas.microsoft.com/office/powerpoint/2010/main" val="295401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6</a:t>
            </a:fld>
            <a:endParaRPr lang="en-GB" dirty="0"/>
          </a:p>
        </p:txBody>
      </p:sp>
    </p:spTree>
    <p:extLst>
      <p:ext uri="{BB962C8B-B14F-4D97-AF65-F5344CB8AC3E}">
        <p14:creationId xmlns:p14="http://schemas.microsoft.com/office/powerpoint/2010/main" val="158016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7</a:t>
            </a:fld>
            <a:endParaRPr lang="en-GB"/>
          </a:p>
        </p:txBody>
      </p:sp>
    </p:spTree>
    <p:extLst>
      <p:ext uri="{BB962C8B-B14F-4D97-AF65-F5344CB8AC3E}">
        <p14:creationId xmlns:p14="http://schemas.microsoft.com/office/powerpoint/2010/main" val="43072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7136D-B1E8-404E-B551-813E0072C558}" type="datetimeFigureOut">
              <a:rPr lang="en-GB" smtClean="0"/>
              <a:pPr/>
              <a:t>13/07/2014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8565B4-BA6F-4C4E-A463-41551193132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rot="5400000">
            <a:off x="4395062" y="2130283"/>
            <a:ext cx="353875" cy="91440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ngag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116632"/>
            <a:ext cx="1512168" cy="606536"/>
          </a:xfrm>
          <a:prstGeom prst="rect">
            <a:avLst/>
          </a:prstGeom>
        </p:spPr>
      </p:pic>
      <p:sp>
        <p:nvSpPr>
          <p:cNvPr id="9" name="TextBox 8"/>
          <p:cNvSpPr txBox="1"/>
          <p:nvPr userDrawn="1"/>
        </p:nvSpPr>
        <p:spPr>
          <a:xfrm>
            <a:off x="7055768" y="6525344"/>
            <a:ext cx="2088232" cy="338554"/>
          </a:xfrm>
          <a:prstGeom prst="rect">
            <a:avLst/>
          </a:prstGeom>
          <a:noFill/>
        </p:spPr>
        <p:txBody>
          <a:bodyPr wrap="square" rtlCol="0">
            <a:spAutoFit/>
          </a:bodyPr>
          <a:lstStyle/>
          <a:p>
            <a:pPr algn="r"/>
            <a:r>
              <a:rPr lang="en-GB" sz="1600" dirty="0" smtClean="0">
                <a:solidFill>
                  <a:schemeClr val="bg1"/>
                </a:solidFill>
                <a:latin typeface="Century Gothic" pitchFamily="34" charset="0"/>
              </a:rPr>
              <a:t>Student sheets</a:t>
            </a:r>
            <a:endParaRPr lang="en-GB" sz="1600" dirty="0">
              <a:solidFill>
                <a:schemeClr val="bg1"/>
              </a:solidFill>
              <a:latin typeface="Century Gothic" pitchFamily="34"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1"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3815" y="6453519"/>
            <a:ext cx="1053833" cy="36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7066" y="6453518"/>
            <a:ext cx="939105" cy="36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6194" y="6381329"/>
            <a:ext cx="6263608" cy="461665"/>
          </a:xfrm>
          <a:prstGeom prst="rect">
            <a:avLst/>
          </a:prstGeom>
          <a:noFill/>
        </p:spPr>
        <p:txBody>
          <a:bodyPr wrap="square" rtlCol="0">
            <a:spAutoFit/>
          </a:bodyPr>
          <a:lstStyle/>
          <a:p>
            <a:pPr algn="ctr"/>
            <a:r>
              <a:rPr lang="en-GB" sz="2400" b="0" dirty="0" smtClean="0">
                <a:solidFill>
                  <a:schemeClr val="tx1"/>
                </a:solidFill>
                <a:latin typeface="Century Gothic" pitchFamily="34" charset="0"/>
                <a:cs typeface="LilyUPC" panose="020B0604020202020204" pitchFamily="34" charset="-34"/>
              </a:rPr>
              <a:t> For more, visit E</a:t>
            </a:r>
            <a:r>
              <a:rPr lang="en-GB" sz="2400" b="0" dirty="0" smtClean="0">
                <a:solidFill>
                  <a:schemeClr val="tx1"/>
                </a:solidFill>
                <a:latin typeface="Century Gothic" pitchFamily="34" charset="0"/>
                <a:ea typeface="Ebrima" panose="02000000000000000000" pitchFamily="2" charset="0"/>
                <a:cs typeface="Mangal" panose="02040503050203030202" pitchFamily="18" charset="0"/>
              </a:rPr>
              <a:t>ngagingScience.eu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7136D-B1E8-404E-B551-813E0072C558}" type="datetimeFigureOut">
              <a:rPr lang="en-GB" smtClean="0"/>
              <a:pPr/>
              <a:t>13/07/2014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565B4-BA6F-4C4E-A463-415511931325}" type="slidenum">
              <a:rPr lang="en-GB" smtClean="0"/>
              <a:pPr/>
              <a:t>‹#›</a:t>
            </a:fld>
            <a:endParaRPr lang="en-GB"/>
          </a:p>
        </p:txBody>
      </p:sp>
    </p:spTree>
    <p:extLst>
      <p:ext uri="{BB962C8B-B14F-4D97-AF65-F5344CB8AC3E}">
        <p14:creationId xmlns:p14="http://schemas.microsoft.com/office/powerpoint/2010/main" val="8870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411760" y="476672"/>
            <a:ext cx="4464050" cy="6477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7030A0"/>
                </a:solidFill>
                <a:effectLst/>
                <a:uLnTx/>
                <a:uFillTx/>
                <a:latin typeface="Century Gothic" pitchFamily="34" charset="0"/>
                <a:ea typeface="+mj-ea"/>
                <a:cs typeface="+mj-cs"/>
              </a:rPr>
              <a:t>Student sheets</a:t>
            </a:r>
            <a:endParaRPr kumimoji="0" lang="en-US" sz="4000" b="0" i="0" u="none" strike="noStrike" kern="1200" cap="none" spc="0" normalizeH="0" baseline="0" noProof="0" dirty="0">
              <a:ln>
                <a:noFill/>
              </a:ln>
              <a:solidFill>
                <a:srgbClr val="7030A0"/>
              </a:solidFill>
              <a:effectLst/>
              <a:uLnTx/>
              <a:uFillTx/>
              <a:latin typeface="Century Gothic" pitchFamily="34" charset="0"/>
              <a:ea typeface="+mj-ea"/>
              <a:cs typeface="Lato Regular"/>
            </a:endParaRPr>
          </a:p>
        </p:txBody>
      </p:sp>
      <p:pic>
        <p:nvPicPr>
          <p:cNvPr id="7" name="Picture 6" descr="engage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5612" y="205263"/>
            <a:ext cx="1902871" cy="763249"/>
          </a:xfrm>
          <a:prstGeom prst="rect">
            <a:avLst/>
          </a:prstGeom>
        </p:spPr>
      </p:pic>
      <p:sp>
        <p:nvSpPr>
          <p:cNvPr id="8" name="Rectangle 7"/>
          <p:cNvSpPr/>
          <p:nvPr/>
        </p:nvSpPr>
        <p:spPr>
          <a:xfrm>
            <a:off x="0" y="1210071"/>
            <a:ext cx="9142412" cy="1066801"/>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900229" y="1270783"/>
            <a:ext cx="7487532" cy="923330"/>
          </a:xfrm>
          <a:prstGeom prst="rect">
            <a:avLst/>
          </a:prstGeom>
          <a:noFill/>
        </p:spPr>
        <p:txBody>
          <a:bodyPr wrap="square" rtlCol="0">
            <a:spAutoFit/>
          </a:bodyPr>
          <a:lstStyle/>
          <a:p>
            <a:pPr algn="ctr"/>
            <a:r>
              <a:rPr lang="en-GB" sz="5400" dirty="0" smtClean="0">
                <a:solidFill>
                  <a:schemeClr val="bg1"/>
                </a:solidFill>
                <a:latin typeface="Century Gothic" pitchFamily="34" charset="0"/>
              </a:rPr>
              <a:t>Sinking island</a:t>
            </a:r>
            <a:endParaRPr lang="en-GB" sz="5400" dirty="0" smtClean="0">
              <a:solidFill>
                <a:schemeClr val="bg1"/>
              </a:solidFill>
              <a:latin typeface="Century Gothic" pitchFamily="34" charset="0"/>
            </a:endParaRPr>
          </a:p>
        </p:txBody>
      </p:sp>
      <p:graphicFrame>
        <p:nvGraphicFramePr>
          <p:cNvPr id="10" name="Table 9"/>
          <p:cNvGraphicFramePr>
            <a:graphicFrameLocks noGrp="1"/>
          </p:cNvGraphicFramePr>
          <p:nvPr/>
        </p:nvGraphicFramePr>
        <p:xfrm>
          <a:off x="611560" y="3140968"/>
          <a:ext cx="7920880" cy="1887364"/>
        </p:xfrm>
        <a:graphic>
          <a:graphicData uri="http://schemas.openxmlformats.org/drawingml/2006/table">
            <a:tbl>
              <a:tblPr/>
              <a:tblGrid>
                <a:gridCol w="1296144"/>
                <a:gridCol w="2798549"/>
                <a:gridCol w="3826187"/>
              </a:tblGrid>
              <a:tr h="3426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b="1" dirty="0" smtClean="0">
                          <a:solidFill>
                            <a:srgbClr val="7030A0"/>
                          </a:solidFill>
                          <a:latin typeface="Century Gothic" panose="020B0502020202020204" pitchFamily="34" charset="0"/>
                        </a:rPr>
                        <a:t>Sheet no. </a:t>
                      </a:r>
                      <a:endParaRPr kumimoji="0" lang="en-GB" sz="1600" b="0" i="0" u="none" strike="noStrike" cap="none" normalizeH="0" baseline="0" dirty="0" smtClean="0">
                        <a:ln>
                          <a:noFill/>
                        </a:ln>
                        <a:solidFill>
                          <a:srgbClr val="7030A0"/>
                        </a:solidFill>
                        <a:effectLst/>
                        <a:latin typeface="Century Gothic" panose="020B0502020202020204" pitchFamily="34" charset="0"/>
                        <a:ea typeface="ＭＳ Ｐゴシック" charset="-128"/>
                        <a:cs typeface="Arial" charset="0"/>
                      </a:endParaRPr>
                    </a:p>
                  </a:txBody>
                  <a:tcPr marL="126000" marR="126000" marT="72000" marB="50400" horzOverflow="overflow">
                    <a:lnL w="12700" cap="flat" cmpd="sng" algn="ctr">
                      <a:noFill/>
                      <a:prstDash val="solid"/>
                      <a:round/>
                      <a:headEnd type="none" w="med" len="med"/>
                      <a:tailEnd type="none" w="med" len="med"/>
                    </a:lnL>
                    <a:lnR w="6350" cap="flat" cmpd="sng" algn="ctr">
                      <a:solidFill>
                        <a:srgbClr val="C9A6E4"/>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9A6E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b="1" dirty="0" smtClean="0">
                          <a:solidFill>
                            <a:srgbClr val="7030A0"/>
                          </a:solidFill>
                          <a:latin typeface="Century Gothic" panose="020B0502020202020204" pitchFamily="34" charset="0"/>
                        </a:rPr>
                        <a:t>Title </a:t>
                      </a:r>
                      <a:endParaRPr kumimoji="0" lang="en-GB" sz="1600" b="0" i="0" u="none" strike="noStrike" cap="none" normalizeH="0" baseline="0" dirty="0" smtClean="0">
                        <a:ln>
                          <a:noFill/>
                        </a:ln>
                        <a:solidFill>
                          <a:srgbClr val="7030A0"/>
                        </a:solidFill>
                        <a:effectLst/>
                        <a:latin typeface="Century Gothic" panose="020B0502020202020204" pitchFamily="34" charset="0"/>
                        <a:ea typeface="ＭＳ Ｐゴシック" charset="-128"/>
                        <a:cs typeface="Arial" charset="0"/>
                      </a:endParaRPr>
                    </a:p>
                  </a:txBody>
                  <a:tcPr marL="126000" marR="126000" marT="72000" marB="50400" horzOverflow="overflow">
                    <a:lnL w="6350" cap="flat" cmpd="sng" algn="ctr">
                      <a:solidFill>
                        <a:srgbClr val="C9A6E4"/>
                      </a:solidFill>
                      <a:prstDash val="solid"/>
                      <a:round/>
                      <a:headEnd type="none" w="med" len="med"/>
                      <a:tailEnd type="none" w="med" len="med"/>
                    </a:lnL>
                    <a:lnR w="6350" cap="flat" cmpd="sng" algn="ctr">
                      <a:solidFill>
                        <a:srgbClr val="C9A6E4"/>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9A6E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b="1" dirty="0" smtClean="0">
                          <a:solidFill>
                            <a:srgbClr val="7030A0"/>
                          </a:solidFill>
                          <a:latin typeface="Century Gothic" panose="020B0502020202020204" pitchFamily="34" charset="0"/>
                        </a:rPr>
                        <a:t>Notes</a:t>
                      </a:r>
                      <a:endParaRPr kumimoji="0" lang="en-GB" sz="1600" b="0" i="0" u="none" strike="noStrike" cap="none" normalizeH="0" baseline="0" dirty="0" smtClean="0">
                        <a:ln>
                          <a:noFill/>
                        </a:ln>
                        <a:solidFill>
                          <a:srgbClr val="7030A0"/>
                        </a:solidFill>
                        <a:effectLst/>
                        <a:latin typeface="Century Gothic" panose="020B0502020202020204" pitchFamily="34" charset="0"/>
                        <a:ea typeface="ＭＳ Ｐゴシック" charset="-128"/>
                        <a:cs typeface="Arial" charset="0"/>
                      </a:endParaRPr>
                    </a:p>
                  </a:txBody>
                  <a:tcPr marL="126000" marR="126000" marT="72000" marB="50400" horzOverflow="overflow">
                    <a:lnL w="6350" cap="flat" cmpd="sng" algn="ctr">
                      <a:solidFill>
                        <a:srgbClr val="C9A6E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9A6E4"/>
                      </a:solidFill>
                      <a:prstDash val="solid"/>
                      <a:round/>
                      <a:headEnd type="none" w="med" len="med"/>
                      <a:tailEnd type="none" w="med" len="med"/>
                    </a:lnB>
                    <a:lnTlToBr>
                      <a:noFill/>
                    </a:lnTlToBr>
                    <a:lnBlToTr>
                      <a:noFill/>
                    </a:lnBlToTr>
                    <a:noFill/>
                  </a:tcPr>
                </a:tc>
              </a:tr>
              <a:tr h="484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Arial" charset="0"/>
                        </a:rPr>
                        <a:t>SS1</a:t>
                      </a:r>
                    </a:p>
                  </a:txBody>
                  <a:tcPr horzOverflow="overflow">
                    <a:lnL w="12700" cap="flat" cmpd="sng" algn="ctr">
                      <a:noFill/>
                      <a:prstDash val="solid"/>
                      <a:round/>
                      <a:headEnd type="none" w="med" len="med"/>
                      <a:tailEnd type="none" w="med" len="med"/>
                    </a:lnL>
                    <a:lnR w="6350" cap="flat" cmpd="sng" algn="ctr">
                      <a:solidFill>
                        <a:srgbClr val="C9A6E4"/>
                      </a:solidFill>
                      <a:prstDash val="solid"/>
                      <a:round/>
                      <a:headEnd type="none" w="med" len="med"/>
                      <a:tailEnd type="none" w="med" len="med"/>
                    </a:lnR>
                    <a:lnT w="6350" cap="flat" cmpd="sng" algn="ctr">
                      <a:solidFill>
                        <a:srgbClr val="C9A6E4"/>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Arial" charset="0"/>
                        </a:rPr>
                        <a:t>Kiribati – sink or survive?</a:t>
                      </a:r>
                    </a:p>
                  </a:txBody>
                  <a:tcPr horzOverflow="overflow">
                    <a:lnL w="6350" cap="flat" cmpd="sng" algn="ctr">
                      <a:solidFill>
                        <a:srgbClr val="C9A6E4"/>
                      </a:solidFill>
                      <a:prstDash val="solid"/>
                      <a:round/>
                      <a:headEnd type="none" w="med" len="med"/>
                      <a:tailEnd type="none" w="med" len="med"/>
                    </a:lnL>
                    <a:lnR w="6350" cap="flat" cmpd="sng" algn="ctr">
                      <a:solidFill>
                        <a:srgbClr val="C9A6E4"/>
                      </a:solidFill>
                      <a:prstDash val="solid"/>
                      <a:round/>
                      <a:headEnd type="none" w="med" len="med"/>
                      <a:tailEnd type="none" w="med" len="med"/>
                    </a:lnR>
                    <a:lnT w="6350" cap="flat" cmpd="sng" algn="ctr">
                      <a:solidFill>
                        <a:srgbClr val="C9A6E4"/>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Arial" charset="0"/>
                        </a:rPr>
                        <a:t>Reusable</a:t>
                      </a:r>
                    </a:p>
                  </a:txBody>
                  <a:tcPr horzOverflow="overflow">
                    <a:lnL w="6350" cap="flat" cmpd="sng" algn="ctr">
                      <a:solidFill>
                        <a:srgbClr val="C9A6E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9A6E4"/>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14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Arial" charset="0"/>
                        </a:rPr>
                        <a:t>SS2</a:t>
                      </a:r>
                    </a:p>
                  </a:txBody>
                  <a:tcPr horzOverflow="overflow">
                    <a:lnL w="12700" cap="flat" cmpd="sng" algn="ctr">
                      <a:noFill/>
                      <a:prstDash val="solid"/>
                      <a:round/>
                      <a:headEnd type="none" w="med" len="med"/>
                      <a:tailEnd type="none" w="med" len="med"/>
                    </a:lnL>
                    <a:lnR w="6350" cap="flat" cmpd="sng" algn="ctr">
                      <a:solidFill>
                        <a:srgbClr val="C9A6E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chemeClr val="tx1"/>
                          </a:solidFill>
                          <a:effectLst/>
                          <a:latin typeface="Century Gothic" pitchFamily="34" charset="0"/>
                          <a:cs typeface="Arial" charset="0"/>
                        </a:rPr>
                        <a:t>Are humans to blame for climate change?</a:t>
                      </a:r>
                    </a:p>
                  </a:txBody>
                  <a:tcPr horzOverflow="overflow">
                    <a:lnL w="6350" cap="flat" cmpd="sng" algn="ctr">
                      <a:solidFill>
                        <a:srgbClr val="C9A6E4"/>
                      </a:solidFill>
                      <a:prstDash val="solid"/>
                      <a:round/>
                      <a:headEnd type="none" w="med" len="med"/>
                      <a:tailEnd type="none" w="med" len="med"/>
                    </a:lnL>
                    <a:lnR w="6350" cap="flat" cmpd="sng" algn="ctr">
                      <a:solidFill>
                        <a:srgbClr val="C9A6E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b="0" kern="1200" dirty="0" smtClean="0">
                          <a:solidFill>
                            <a:schemeClr val="tx1"/>
                          </a:solidFill>
                          <a:latin typeface="Century Gothic" pitchFamily="34" charset="0"/>
                          <a:ea typeface="+mn-ea"/>
                          <a:cs typeface="Arial" charset="0"/>
                        </a:rPr>
                        <a:t>Consumable. One per group.</a:t>
                      </a:r>
                    </a:p>
                  </a:txBody>
                  <a:tcPr horzOverflow="overflow">
                    <a:lnL w="6350" cap="flat" cmpd="sng" algn="ctr">
                      <a:solidFill>
                        <a:srgbClr val="C9A6E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14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Arial" charset="0"/>
                        </a:rPr>
                        <a:t>SS3 – SS6</a:t>
                      </a:r>
                    </a:p>
                  </a:txBody>
                  <a:tcPr horzOverflow="overflow">
                    <a:lnL w="12700" cap="flat" cmpd="sng" algn="ctr">
                      <a:noFill/>
                      <a:prstDash val="solid"/>
                      <a:round/>
                      <a:headEnd type="none" w="med" len="med"/>
                      <a:tailEnd type="none" w="med" len="med"/>
                    </a:lnL>
                    <a:lnR w="6350" cap="flat" cmpd="sng" algn="ctr">
                      <a:solidFill>
                        <a:srgbClr val="C9A6E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chemeClr val="tx1"/>
                          </a:solidFill>
                          <a:effectLst/>
                          <a:latin typeface="Century Gothic" pitchFamily="34" charset="0"/>
                          <a:cs typeface="Arial" charset="0"/>
                        </a:rPr>
                        <a:t>Climate change statements</a:t>
                      </a:r>
                    </a:p>
                  </a:txBody>
                  <a:tcPr horzOverflow="overflow">
                    <a:lnL w="6350" cap="flat" cmpd="sng" algn="ctr">
                      <a:solidFill>
                        <a:srgbClr val="C9A6E4"/>
                      </a:solidFill>
                      <a:prstDash val="solid"/>
                      <a:round/>
                      <a:headEnd type="none" w="med" len="med"/>
                      <a:tailEnd type="none" w="med" len="med"/>
                    </a:lnL>
                    <a:lnR w="6350" cap="flat" cmpd="sng" algn="ctr">
                      <a:solidFill>
                        <a:srgbClr val="C9A6E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b="0" kern="1200" dirty="0" smtClean="0">
                          <a:solidFill>
                            <a:schemeClr val="tx1"/>
                          </a:solidFill>
                          <a:latin typeface="Century Gothic" pitchFamily="34" charset="0"/>
                          <a:ea typeface="+mn-ea"/>
                          <a:cs typeface="Arial" charset="0"/>
                        </a:rPr>
                        <a:t>Reusable. Cut each student sheet in half. Laminate</a:t>
                      </a:r>
                      <a:r>
                        <a:rPr lang="en-GB" sz="1400" b="0" kern="1200" baseline="0" dirty="0" smtClean="0">
                          <a:solidFill>
                            <a:schemeClr val="tx1"/>
                          </a:solidFill>
                          <a:latin typeface="Century Gothic" pitchFamily="34" charset="0"/>
                          <a:ea typeface="+mn-ea"/>
                          <a:cs typeface="Arial" charset="0"/>
                        </a:rPr>
                        <a:t> and display around the room.</a:t>
                      </a:r>
                      <a:endParaRPr lang="en-GB" sz="1400" b="0" kern="1200" dirty="0" smtClean="0">
                        <a:solidFill>
                          <a:schemeClr val="tx1"/>
                        </a:solidFill>
                        <a:latin typeface="Century Gothic" pitchFamily="34" charset="0"/>
                        <a:ea typeface="+mn-ea"/>
                        <a:cs typeface="Arial" charset="0"/>
                      </a:endParaRPr>
                    </a:p>
                  </a:txBody>
                  <a:tcPr horzOverflow="overflow">
                    <a:lnL w="6350" cap="flat" cmpd="sng" algn="ctr">
                      <a:solidFill>
                        <a:srgbClr val="C9A6E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813154" y="0"/>
            <a:ext cx="1296144" cy="641606"/>
            <a:chOff x="7813154" y="0"/>
            <a:chExt cx="1296144" cy="641606"/>
          </a:xfrm>
        </p:grpSpPr>
        <p:sp>
          <p:nvSpPr>
            <p:cNvPr id="8" name="TextBox 7"/>
            <p:cNvSpPr txBox="1"/>
            <p:nvPr/>
          </p:nvSpPr>
          <p:spPr>
            <a:xfrm>
              <a:off x="7813154" y="0"/>
              <a:ext cx="792088" cy="338554"/>
            </a:xfrm>
            <a:prstGeom prst="rect">
              <a:avLst/>
            </a:prstGeom>
            <a:noFill/>
          </p:spPr>
          <p:txBody>
            <a:bodyPr wrap="square" rtlCol="0">
              <a:spAutoFit/>
            </a:bodyPr>
            <a:lstStyle/>
            <a:p>
              <a:pPr algn="r"/>
              <a:r>
                <a:rPr lang="en-GB" sz="1600" dirty="0" smtClean="0">
                  <a:latin typeface="Century Gothic" pitchFamily="34" charset="0"/>
                </a:rPr>
                <a:t>SS1</a:t>
              </a:r>
              <a:endParaRPr lang="en-GB" sz="1600" dirty="0">
                <a:latin typeface="Century Gothic" pitchFamily="34" charset="0"/>
              </a:endParaRPr>
            </a:p>
          </p:txBody>
        </p:sp>
        <p:pic>
          <p:nvPicPr>
            <p:cNvPr id="9" name="Picture 8"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11" name="TextBox 10"/>
          <p:cNvSpPr txBox="1"/>
          <p:nvPr/>
        </p:nvSpPr>
        <p:spPr>
          <a:xfrm>
            <a:off x="2483768" y="188640"/>
            <a:ext cx="4680520" cy="523220"/>
          </a:xfrm>
          <a:prstGeom prst="rect">
            <a:avLst/>
          </a:prstGeom>
          <a:noFill/>
        </p:spPr>
        <p:txBody>
          <a:bodyPr wrap="square" rtlCol="0">
            <a:spAutoFit/>
          </a:bodyPr>
          <a:lstStyle/>
          <a:p>
            <a:pPr algn="ctr"/>
            <a:r>
              <a:rPr lang="en-GB" sz="2800" dirty="0" smtClean="0">
                <a:solidFill>
                  <a:srgbClr val="00B050"/>
                </a:solidFill>
                <a:latin typeface="Century Gothic" pitchFamily="34" charset="0"/>
                <a:ea typeface="+mj-ea"/>
                <a:cs typeface="+mj-cs"/>
              </a:rPr>
              <a:t>Kiribati – sink or survive?</a:t>
            </a:r>
            <a:endParaRPr lang="en-GB" sz="2800" dirty="0">
              <a:solidFill>
                <a:srgbClr val="00B050"/>
              </a:solidFill>
              <a:latin typeface="Century Gothic" pitchFamily="34" charset="0"/>
              <a:ea typeface="+mj-ea"/>
              <a:cs typeface="+mj-cs"/>
            </a:endParaRPr>
          </a:p>
        </p:txBody>
      </p:sp>
      <p:sp>
        <p:nvSpPr>
          <p:cNvPr id="24" name="TextBox 23"/>
          <p:cNvSpPr txBox="1"/>
          <p:nvPr/>
        </p:nvSpPr>
        <p:spPr>
          <a:xfrm>
            <a:off x="6588224" y="764704"/>
            <a:ext cx="2304256" cy="1600438"/>
          </a:xfrm>
          <a:prstGeom prst="rect">
            <a:avLst/>
          </a:prstGeom>
          <a:noFill/>
        </p:spPr>
        <p:txBody>
          <a:bodyPr wrap="square" rtlCol="0">
            <a:spAutoFit/>
          </a:bodyPr>
          <a:lstStyle/>
          <a:p>
            <a:r>
              <a:rPr lang="en-GB" sz="1600" b="1" dirty="0" smtClean="0">
                <a:latin typeface="Century Gothic" pitchFamily="34" charset="0"/>
              </a:rPr>
              <a:t>Kiribati</a:t>
            </a:r>
          </a:p>
          <a:p>
            <a:pPr marL="182563" indent="-182563">
              <a:spcBef>
                <a:spcPts val="600"/>
              </a:spcBef>
              <a:buClr>
                <a:srgbClr val="00B050"/>
              </a:buClr>
              <a:buSzPct val="90000"/>
              <a:buFont typeface="Wingdings" pitchFamily="2" charset="2"/>
              <a:buChar char="l"/>
              <a:tabLst>
                <a:tab pos="182563" algn="l"/>
              </a:tabLst>
            </a:pPr>
            <a:r>
              <a:rPr lang="en-GB" sz="1200" dirty="0" smtClean="0">
                <a:latin typeface="Century Gothic" pitchFamily="34" charset="0"/>
              </a:rPr>
              <a:t>On most islands the highest point is less than </a:t>
            </a:r>
            <a:br>
              <a:rPr lang="en-GB" sz="1200" dirty="0" smtClean="0">
                <a:latin typeface="Century Gothic" pitchFamily="34" charset="0"/>
              </a:rPr>
            </a:br>
            <a:r>
              <a:rPr lang="en-GB" sz="1200" dirty="0" smtClean="0">
                <a:latin typeface="Century Gothic" pitchFamily="34" charset="0"/>
              </a:rPr>
              <a:t>3 m above sea level.</a:t>
            </a:r>
          </a:p>
          <a:p>
            <a:pPr marL="182563" indent="-182563">
              <a:spcBef>
                <a:spcPts val="600"/>
              </a:spcBef>
              <a:buClr>
                <a:srgbClr val="00B050"/>
              </a:buClr>
              <a:buSzPct val="90000"/>
              <a:buFont typeface="Wingdings" pitchFamily="2" charset="2"/>
              <a:buChar char="l"/>
              <a:tabLst>
                <a:tab pos="182563" algn="l"/>
              </a:tabLst>
            </a:pPr>
            <a:r>
              <a:rPr lang="en-GB" sz="1200" dirty="0" smtClean="0">
                <a:latin typeface="Century Gothic" pitchFamily="34" charset="0"/>
              </a:rPr>
              <a:t>Thousands of people live on land that is 40 cm or less above sea level.   </a:t>
            </a:r>
            <a:endParaRPr lang="en-GB" sz="1200" dirty="0">
              <a:latin typeface="Century Gothic" pitchFamily="34" charset="0"/>
            </a:endParaRPr>
          </a:p>
        </p:txBody>
      </p:sp>
      <p:grpSp>
        <p:nvGrpSpPr>
          <p:cNvPr id="34" name="Group 33"/>
          <p:cNvGrpSpPr/>
          <p:nvPr/>
        </p:nvGrpSpPr>
        <p:grpSpPr>
          <a:xfrm>
            <a:off x="6516216" y="2420320"/>
            <a:ext cx="2435565" cy="936672"/>
            <a:chOff x="6588224" y="2348880"/>
            <a:chExt cx="2435565" cy="936672"/>
          </a:xfrm>
        </p:grpSpPr>
        <p:pic>
          <p:nvPicPr>
            <p:cNvPr id="22" name="Picture 21" descr="island.png"/>
            <p:cNvPicPr>
              <a:picLocks noChangeAspect="1"/>
            </p:cNvPicPr>
            <p:nvPr/>
          </p:nvPicPr>
          <p:blipFill>
            <a:blip r:embed="rId5" cstate="print"/>
            <a:stretch>
              <a:fillRect/>
            </a:stretch>
          </p:blipFill>
          <p:spPr>
            <a:xfrm>
              <a:off x="6588224" y="2420888"/>
              <a:ext cx="2434124" cy="858969"/>
            </a:xfrm>
            <a:prstGeom prst="rect">
              <a:avLst/>
            </a:prstGeom>
          </p:spPr>
        </p:pic>
        <p:cxnSp>
          <p:nvCxnSpPr>
            <p:cNvPr id="41" name="Straight Arrow Connector 40"/>
            <p:cNvCxnSpPr/>
            <p:nvPr/>
          </p:nvCxnSpPr>
          <p:spPr>
            <a:xfrm flipH="1">
              <a:off x="8475885" y="2844766"/>
              <a:ext cx="5561" cy="24428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926286" y="2445843"/>
              <a:ext cx="5036" cy="64387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591741" y="2627995"/>
              <a:ext cx="432048" cy="246221"/>
            </a:xfrm>
            <a:prstGeom prst="rect">
              <a:avLst/>
            </a:prstGeom>
            <a:noFill/>
          </p:spPr>
          <p:txBody>
            <a:bodyPr wrap="square" rtlCol="0">
              <a:spAutoFit/>
            </a:bodyPr>
            <a:lstStyle/>
            <a:p>
              <a:r>
                <a:rPr lang="en-GB" sz="1000" b="1" dirty="0" smtClean="0">
                  <a:solidFill>
                    <a:schemeClr val="bg1"/>
                  </a:solidFill>
                  <a:latin typeface="Century Gothic" pitchFamily="34" charset="0"/>
                </a:rPr>
                <a:t>3 m</a:t>
              </a:r>
              <a:endParaRPr lang="en-GB" sz="1000" b="1" dirty="0">
                <a:solidFill>
                  <a:schemeClr val="bg1"/>
                </a:solidFill>
                <a:latin typeface="Century Gothic" pitchFamily="34" charset="0"/>
              </a:endParaRPr>
            </a:p>
          </p:txBody>
        </p:sp>
        <p:sp>
          <p:nvSpPr>
            <p:cNvPr id="47" name="TextBox 46"/>
            <p:cNvSpPr txBox="1"/>
            <p:nvPr/>
          </p:nvSpPr>
          <p:spPr>
            <a:xfrm>
              <a:off x="7859572" y="2870145"/>
              <a:ext cx="576064" cy="246221"/>
            </a:xfrm>
            <a:prstGeom prst="rect">
              <a:avLst/>
            </a:prstGeom>
            <a:noFill/>
          </p:spPr>
          <p:txBody>
            <a:bodyPr wrap="square" rtlCol="0">
              <a:spAutoFit/>
            </a:bodyPr>
            <a:lstStyle/>
            <a:p>
              <a:r>
                <a:rPr lang="en-GB" sz="1000" b="1" dirty="0" smtClean="0">
                  <a:solidFill>
                    <a:schemeClr val="bg1"/>
                  </a:solidFill>
                  <a:latin typeface="Century Gothic" pitchFamily="34" charset="0"/>
                </a:rPr>
                <a:t>40 cm</a:t>
              </a:r>
              <a:endParaRPr lang="en-GB" sz="1000" b="1" dirty="0">
                <a:solidFill>
                  <a:schemeClr val="bg1"/>
                </a:solidFill>
                <a:latin typeface="Century Gothic" pitchFamily="34" charset="0"/>
              </a:endParaRPr>
            </a:p>
          </p:txBody>
        </p:sp>
        <p:sp>
          <p:nvSpPr>
            <p:cNvPr id="50" name="TextBox 49"/>
            <p:cNvSpPr txBox="1"/>
            <p:nvPr/>
          </p:nvSpPr>
          <p:spPr>
            <a:xfrm>
              <a:off x="6732240" y="2492896"/>
              <a:ext cx="1944216" cy="276999"/>
            </a:xfrm>
            <a:prstGeom prst="rect">
              <a:avLst/>
            </a:prstGeom>
            <a:noFill/>
          </p:spPr>
          <p:txBody>
            <a:bodyPr wrap="square" rtlCol="0">
              <a:spAutoFit/>
            </a:bodyPr>
            <a:lstStyle/>
            <a:p>
              <a:r>
                <a:rPr lang="en-GB" sz="1200" b="1" dirty="0" smtClean="0">
                  <a:latin typeface="Century Gothic" pitchFamily="34" charset="0"/>
                </a:rPr>
                <a:t>Part of a Kiribati island</a:t>
              </a:r>
              <a:endParaRPr lang="en-GB" sz="1200" b="1" dirty="0">
                <a:latin typeface="Century Gothic" pitchFamily="34" charset="0"/>
              </a:endParaRPr>
            </a:p>
          </p:txBody>
        </p:sp>
        <p:sp>
          <p:nvSpPr>
            <p:cNvPr id="23" name="Rectangle 22"/>
            <p:cNvSpPr/>
            <p:nvPr/>
          </p:nvSpPr>
          <p:spPr>
            <a:xfrm>
              <a:off x="6588224" y="2348880"/>
              <a:ext cx="2427393" cy="936672"/>
            </a:xfrm>
            <a:prstGeom prst="rect">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oup 38"/>
          <p:cNvGrpSpPr/>
          <p:nvPr/>
        </p:nvGrpSpPr>
        <p:grpSpPr>
          <a:xfrm>
            <a:off x="224698" y="764704"/>
            <a:ext cx="6363526" cy="2691190"/>
            <a:chOff x="80682" y="764704"/>
            <a:chExt cx="6363526" cy="2691190"/>
          </a:xfrm>
        </p:grpSpPr>
        <p:sp>
          <p:nvSpPr>
            <p:cNvPr id="21" name="TextBox 20"/>
            <p:cNvSpPr txBox="1"/>
            <p:nvPr/>
          </p:nvSpPr>
          <p:spPr>
            <a:xfrm>
              <a:off x="107504" y="764704"/>
              <a:ext cx="6336704" cy="561692"/>
            </a:xfrm>
            <a:prstGeom prst="rect">
              <a:avLst/>
            </a:prstGeom>
            <a:noFill/>
            <a:ln w="28575">
              <a:noFill/>
            </a:ln>
          </p:spPr>
          <p:txBody>
            <a:bodyPr wrap="square" rtlCol="0">
              <a:spAutoFit/>
            </a:bodyPr>
            <a:lstStyle/>
            <a:p>
              <a:r>
                <a:rPr lang="en-GB" sz="1600" b="1" dirty="0" smtClean="0">
                  <a:latin typeface="Century Gothic" pitchFamily="34" charset="0"/>
                </a:rPr>
                <a:t>What to do </a:t>
              </a:r>
            </a:p>
            <a:p>
              <a:pPr marL="182563" indent="-182563">
                <a:spcBef>
                  <a:spcPts val="300"/>
                </a:spcBef>
              </a:pPr>
              <a:r>
                <a:rPr lang="en-GB" sz="1200" b="1" dirty="0" smtClean="0">
                  <a:latin typeface="Century Gothic" pitchFamily="34" charset="0"/>
                </a:rPr>
                <a:t>1 	</a:t>
              </a:r>
              <a:r>
                <a:rPr lang="en-GB" sz="1200" dirty="0" smtClean="0">
                  <a:latin typeface="Century Gothic" pitchFamily="34" charset="0"/>
                </a:rPr>
                <a:t>Read this page. Why do scientists not know the values of future input variables?</a:t>
              </a:r>
            </a:p>
          </p:txBody>
        </p:sp>
        <p:sp>
          <p:nvSpPr>
            <p:cNvPr id="35" name="TextBox 34"/>
            <p:cNvSpPr txBox="1"/>
            <p:nvPr/>
          </p:nvSpPr>
          <p:spPr>
            <a:xfrm>
              <a:off x="3203848" y="1511200"/>
              <a:ext cx="3024336" cy="1908215"/>
            </a:xfrm>
            <a:prstGeom prst="rect">
              <a:avLst/>
            </a:prstGeom>
            <a:noFill/>
            <a:ln w="28575">
              <a:noFill/>
            </a:ln>
          </p:spPr>
          <p:txBody>
            <a:bodyPr wrap="square" rtlCol="0">
              <a:spAutoFit/>
            </a:bodyPr>
            <a:lstStyle/>
            <a:p>
              <a:pPr marL="365125" lvl="1" indent="-182563">
                <a:spcBef>
                  <a:spcPts val="600"/>
                </a:spcBef>
                <a:buClr>
                  <a:srgbClr val="7030A0"/>
                </a:buClr>
                <a:buSzPct val="90000"/>
                <a:buFont typeface="Wingdings" pitchFamily="2" charset="2"/>
                <a:buChar char="l"/>
                <a:tabLst>
                  <a:tab pos="365125" algn="l"/>
                </a:tabLst>
              </a:pPr>
              <a:r>
                <a:rPr lang="en-GB" sz="1200" dirty="0" smtClean="0">
                  <a:latin typeface="Century Gothic" pitchFamily="34" charset="0"/>
                </a:rPr>
                <a:t>Use the dotted lines to find the maximum and minimum predicted sea level rises by 2030.</a:t>
              </a:r>
            </a:p>
            <a:p>
              <a:pPr marL="365125" lvl="1" indent="-182563">
                <a:spcBef>
                  <a:spcPts val="600"/>
                </a:spcBef>
                <a:buClr>
                  <a:srgbClr val="7030A0"/>
                </a:buClr>
                <a:buSzPct val="90000"/>
                <a:buFont typeface="Wingdings" pitchFamily="2" charset="2"/>
                <a:buChar char="l"/>
                <a:tabLst>
                  <a:tab pos="365125" algn="l"/>
                </a:tabLst>
              </a:pPr>
              <a:r>
                <a:rPr lang="en-GB" sz="1200" dirty="0" smtClean="0">
                  <a:latin typeface="Century Gothic" pitchFamily="34" charset="0"/>
                </a:rPr>
                <a:t>Write down the predicted sea level rise by 2030 as an uncertainty.</a:t>
              </a:r>
            </a:p>
            <a:p>
              <a:pPr marL="365125" lvl="1" indent="-182563">
                <a:spcBef>
                  <a:spcPts val="600"/>
                </a:spcBef>
                <a:buClr>
                  <a:srgbClr val="7030A0"/>
                </a:buClr>
                <a:buSzPct val="90000"/>
                <a:buFont typeface="Wingdings" pitchFamily="2" charset="2"/>
                <a:buChar char="l"/>
                <a:tabLst>
                  <a:tab pos="365125" algn="l"/>
                </a:tabLst>
              </a:pPr>
              <a:r>
                <a:rPr lang="en-GB" sz="1200" dirty="0" smtClean="0">
                  <a:latin typeface="Century Gothic" pitchFamily="34" charset="0"/>
                </a:rPr>
                <a:t>Work out the predicted sea level rise by 2080, and write it as an uncertainty. </a:t>
              </a:r>
            </a:p>
          </p:txBody>
        </p:sp>
        <p:sp>
          <p:nvSpPr>
            <p:cNvPr id="37" name="TextBox 36"/>
            <p:cNvSpPr txBox="1"/>
            <p:nvPr/>
          </p:nvSpPr>
          <p:spPr>
            <a:xfrm>
              <a:off x="107504" y="1259175"/>
              <a:ext cx="3312368" cy="2169825"/>
            </a:xfrm>
            <a:prstGeom prst="rect">
              <a:avLst/>
            </a:prstGeom>
            <a:noFill/>
            <a:ln w="28575">
              <a:noFill/>
            </a:ln>
          </p:spPr>
          <p:txBody>
            <a:bodyPr wrap="square" rtlCol="0">
              <a:spAutoFit/>
            </a:bodyPr>
            <a:lstStyle/>
            <a:p>
              <a:pPr marL="182563" indent="-182563">
                <a:spcBef>
                  <a:spcPts val="600"/>
                </a:spcBef>
              </a:pPr>
              <a:r>
                <a:rPr lang="en-GB" sz="1200" b="1" dirty="0" smtClean="0">
                  <a:latin typeface="Century Gothic" pitchFamily="34" charset="0"/>
                </a:rPr>
                <a:t>2 	</a:t>
              </a:r>
              <a:r>
                <a:rPr lang="en-GB" sz="1200" dirty="0" smtClean="0">
                  <a:latin typeface="Century Gothic" pitchFamily="34" charset="0"/>
                </a:rPr>
                <a:t>On the graph:</a:t>
              </a:r>
            </a:p>
            <a:p>
              <a:pPr marL="365125" lvl="1" indent="-182563">
                <a:spcBef>
                  <a:spcPts val="600"/>
                </a:spcBef>
                <a:buClr>
                  <a:srgbClr val="7030A0"/>
                </a:buClr>
                <a:buSzPct val="90000"/>
                <a:buFont typeface="Wingdings" pitchFamily="2" charset="2"/>
                <a:buChar char="l"/>
                <a:tabLst>
                  <a:tab pos="365125" algn="l"/>
                </a:tabLst>
              </a:pPr>
              <a:r>
                <a:rPr lang="en-GB" sz="1200" dirty="0" smtClean="0">
                  <a:latin typeface="Century Gothic" pitchFamily="34" charset="0"/>
                </a:rPr>
                <a:t>Use the solid line to predict when the sea will cover land that is 40 cm or less above sea level. </a:t>
              </a:r>
            </a:p>
            <a:p>
              <a:pPr marL="365125" lvl="1" indent="-182563">
                <a:spcBef>
                  <a:spcPts val="600"/>
                </a:spcBef>
                <a:buClr>
                  <a:srgbClr val="7030A0"/>
                </a:buClr>
                <a:buSzPct val="90000"/>
                <a:buFont typeface="Wingdings" pitchFamily="2" charset="2"/>
                <a:buChar char="l"/>
                <a:tabLst>
                  <a:tab pos="365125" algn="l"/>
                </a:tabLst>
              </a:pPr>
              <a:r>
                <a:rPr lang="en-GB" sz="1200" dirty="0" smtClean="0">
                  <a:latin typeface="Century Gothic" pitchFamily="34" charset="0"/>
                </a:rPr>
                <a:t>Use the left dotted line to predict the earliest year the sea is likely to cover land that is 40 cm or less above sea level. How old will you be then?</a:t>
              </a:r>
            </a:p>
            <a:p>
              <a:pPr marL="365125" lvl="1" indent="-182563">
                <a:spcBef>
                  <a:spcPts val="600"/>
                </a:spcBef>
                <a:buClr>
                  <a:srgbClr val="7030A0"/>
                </a:buClr>
                <a:buSzPct val="90000"/>
                <a:buFont typeface="Wingdings" pitchFamily="2" charset="2"/>
                <a:buChar char="l"/>
                <a:tabLst>
                  <a:tab pos="365125" algn="l"/>
                </a:tabLst>
              </a:pPr>
              <a:r>
                <a:rPr lang="en-GB" sz="1200" dirty="0" smtClean="0">
                  <a:latin typeface="Century Gothic" pitchFamily="34" charset="0"/>
                </a:rPr>
                <a:t>Use the solid line to find the average predicted sea level rise by 2030. </a:t>
              </a:r>
            </a:p>
          </p:txBody>
        </p:sp>
        <p:sp>
          <p:nvSpPr>
            <p:cNvPr id="38" name="Rectangle 37"/>
            <p:cNvSpPr/>
            <p:nvPr/>
          </p:nvSpPr>
          <p:spPr>
            <a:xfrm>
              <a:off x="80682" y="766482"/>
              <a:ext cx="6219510" cy="2689412"/>
            </a:xfrm>
            <a:prstGeom prst="rect">
              <a:avLst/>
            </a:prstGeom>
            <a:noFill/>
            <a:ln w="635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p:cNvGrpSpPr/>
          <p:nvPr/>
        </p:nvGrpSpPr>
        <p:grpSpPr>
          <a:xfrm>
            <a:off x="5004048" y="3573016"/>
            <a:ext cx="3995936" cy="2895019"/>
            <a:chOff x="8892480" y="3573016"/>
            <a:chExt cx="3995936" cy="2895019"/>
          </a:xfrm>
        </p:grpSpPr>
        <p:sp>
          <p:nvSpPr>
            <p:cNvPr id="26" name="TextBox 25"/>
            <p:cNvSpPr txBox="1"/>
            <p:nvPr/>
          </p:nvSpPr>
          <p:spPr>
            <a:xfrm>
              <a:off x="8892480" y="3645024"/>
              <a:ext cx="3995936" cy="2754600"/>
            </a:xfrm>
            <a:prstGeom prst="rect">
              <a:avLst/>
            </a:prstGeom>
            <a:noFill/>
            <a:ln w="12700">
              <a:noFill/>
            </a:ln>
          </p:spPr>
          <p:txBody>
            <a:bodyPr wrap="square" rtlCol="0">
              <a:spAutoFit/>
            </a:bodyPr>
            <a:lstStyle/>
            <a:p>
              <a:r>
                <a:rPr lang="en-GB" sz="1600" b="1" dirty="0" smtClean="0">
                  <a:latin typeface="Century Gothic" pitchFamily="34" charset="0"/>
                </a:rPr>
                <a:t>Uncertainty</a:t>
              </a:r>
            </a:p>
            <a:p>
              <a:pPr>
                <a:spcBef>
                  <a:spcPts val="600"/>
                </a:spcBef>
              </a:pPr>
              <a:r>
                <a:rPr lang="en-GB" sz="1200" dirty="0" smtClean="0">
                  <a:latin typeface="Century Gothic" pitchFamily="34" charset="0"/>
                </a:rPr>
                <a:t>Scientists run computer models to predict sea level rises for different years.</a:t>
              </a:r>
            </a:p>
            <a:p>
              <a:pPr>
                <a:spcBef>
                  <a:spcPts val="600"/>
                </a:spcBef>
              </a:pPr>
              <a:r>
                <a:rPr lang="en-GB" sz="1200" dirty="0" smtClean="0">
                  <a:latin typeface="Century Gothic" pitchFamily="34" charset="0"/>
                </a:rPr>
                <a:t>For any one year, say 2040, they cannot know the values of input variables such as carbon dioxide  concentration. So scientists input maximum and minimum predicted values for these variables.</a:t>
              </a:r>
            </a:p>
            <a:p>
              <a:pPr>
                <a:spcBef>
                  <a:spcPts val="600"/>
                </a:spcBef>
              </a:pPr>
              <a:r>
                <a:rPr lang="en-GB" sz="1200" dirty="0" smtClean="0">
                  <a:latin typeface="Century Gothic" pitchFamily="34" charset="0"/>
                </a:rPr>
                <a:t>The different values for each variable give a range of predictions for sea level rise by 2040 (4 to 24 cm.)</a:t>
              </a:r>
            </a:p>
            <a:p>
              <a:pPr>
                <a:spcBef>
                  <a:spcPts val="600"/>
                </a:spcBef>
              </a:pPr>
              <a:r>
                <a:rPr lang="en-GB" sz="1200" dirty="0" smtClean="0">
                  <a:latin typeface="Century Gothic" pitchFamily="34" charset="0"/>
                </a:rPr>
                <a:t>This range of values for the prediction is expressed as an uncertainty:</a:t>
              </a:r>
            </a:p>
            <a:p>
              <a:pPr>
                <a:spcBef>
                  <a:spcPts val="600"/>
                </a:spcBef>
              </a:pPr>
              <a:r>
                <a:rPr lang="en-GB" sz="1200" b="1" dirty="0" smtClean="0">
                  <a:latin typeface="Century Gothic" pitchFamily="34" charset="0"/>
                </a:rPr>
                <a:t>Predicted sea level rise by 2040 = (14 cm </a:t>
              </a:r>
              <a:r>
                <a:rPr lang="en-GB" sz="1200" dirty="0" smtClean="0">
                  <a:latin typeface="Aharoni" pitchFamily="2" charset="-79"/>
                  <a:cs typeface="Aharoni" pitchFamily="2" charset="-79"/>
                </a:rPr>
                <a:t>± </a:t>
              </a:r>
              <a:r>
                <a:rPr lang="en-GB" sz="1200" b="1" dirty="0" smtClean="0">
                  <a:latin typeface="Century Gothic" pitchFamily="34" charset="0"/>
                </a:rPr>
                <a:t>10 cm)</a:t>
              </a:r>
              <a:endParaRPr lang="en-GB" sz="1200" b="1" dirty="0"/>
            </a:p>
          </p:txBody>
        </p:sp>
        <p:sp>
          <p:nvSpPr>
            <p:cNvPr id="42" name="Rectangle 41"/>
            <p:cNvSpPr/>
            <p:nvPr/>
          </p:nvSpPr>
          <p:spPr>
            <a:xfrm>
              <a:off x="8892480" y="3573016"/>
              <a:ext cx="3942148" cy="2895019"/>
            </a:xfrm>
            <a:prstGeom prst="rect">
              <a:avLst/>
            </a:prstGeom>
            <a:noFill/>
            <a:ln w="63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179512" y="3437952"/>
            <a:ext cx="4752528" cy="3117589"/>
            <a:chOff x="179512" y="3437952"/>
            <a:chExt cx="4752528" cy="3117589"/>
          </a:xfrm>
        </p:grpSpPr>
        <p:pic>
          <p:nvPicPr>
            <p:cNvPr id="27" name="Picture 26" descr="grid diagram.png"/>
            <p:cNvPicPr>
              <a:picLocks noChangeAspect="1"/>
            </p:cNvPicPr>
            <p:nvPr/>
          </p:nvPicPr>
          <p:blipFill>
            <a:blip r:embed="rId6" cstate="print"/>
            <a:stretch>
              <a:fillRect/>
            </a:stretch>
          </p:blipFill>
          <p:spPr>
            <a:xfrm>
              <a:off x="179512" y="3437952"/>
              <a:ext cx="4015970" cy="3087393"/>
            </a:xfrm>
            <a:prstGeom prst="rect">
              <a:avLst/>
            </a:prstGeom>
          </p:spPr>
        </p:pic>
        <p:sp>
          <p:nvSpPr>
            <p:cNvPr id="28" name="TextBox 27"/>
            <p:cNvSpPr txBox="1"/>
            <p:nvPr/>
          </p:nvSpPr>
          <p:spPr>
            <a:xfrm>
              <a:off x="1043608" y="3769295"/>
              <a:ext cx="2376264" cy="307777"/>
            </a:xfrm>
            <a:prstGeom prst="rect">
              <a:avLst/>
            </a:prstGeom>
            <a:noFill/>
          </p:spPr>
          <p:txBody>
            <a:bodyPr wrap="square" rtlCol="0">
              <a:spAutoFit/>
            </a:bodyPr>
            <a:lstStyle/>
            <a:p>
              <a:r>
                <a:rPr lang="en-GB" sz="1400" b="1" dirty="0" smtClean="0">
                  <a:latin typeface="Century Gothic" pitchFamily="34" charset="0"/>
                </a:rPr>
                <a:t>Predicted sea level rise</a:t>
              </a:r>
            </a:p>
          </p:txBody>
        </p:sp>
        <p:sp>
          <p:nvSpPr>
            <p:cNvPr id="29" name="TextBox 28"/>
            <p:cNvSpPr txBox="1"/>
            <p:nvPr/>
          </p:nvSpPr>
          <p:spPr>
            <a:xfrm rot="16200000">
              <a:off x="-1029525" y="4854060"/>
              <a:ext cx="2664295" cy="246221"/>
            </a:xfrm>
            <a:prstGeom prst="rect">
              <a:avLst/>
            </a:prstGeom>
            <a:noFill/>
          </p:spPr>
          <p:txBody>
            <a:bodyPr wrap="square" rtlCol="0">
              <a:spAutoFit/>
            </a:bodyPr>
            <a:lstStyle/>
            <a:p>
              <a:r>
                <a:rPr lang="en-GB" sz="1000" b="1" dirty="0" smtClean="0">
                  <a:latin typeface="Century Gothic" pitchFamily="34" charset="0"/>
                </a:rPr>
                <a:t>Predicted sea level rise since 1990 (cm)</a:t>
              </a:r>
            </a:p>
          </p:txBody>
        </p:sp>
        <p:sp>
          <p:nvSpPr>
            <p:cNvPr id="30" name="TextBox 29"/>
            <p:cNvSpPr txBox="1"/>
            <p:nvPr/>
          </p:nvSpPr>
          <p:spPr>
            <a:xfrm>
              <a:off x="323528" y="3501008"/>
              <a:ext cx="360040" cy="2746906"/>
            </a:xfrm>
            <a:prstGeom prst="rect">
              <a:avLst/>
            </a:prstGeom>
            <a:noFill/>
          </p:spPr>
          <p:txBody>
            <a:bodyPr wrap="square" rtlCol="0">
              <a:spAutoFit/>
            </a:bodyPr>
            <a:lstStyle/>
            <a:p>
              <a:pPr algn="r">
                <a:spcBef>
                  <a:spcPts val="1130"/>
                </a:spcBef>
              </a:pPr>
              <a:r>
                <a:rPr lang="en-GB" sz="900" dirty="0" smtClean="0">
                  <a:latin typeface="Century Gothic" pitchFamily="34" charset="0"/>
                </a:rPr>
                <a:t>90</a:t>
              </a:r>
            </a:p>
            <a:p>
              <a:pPr algn="r">
                <a:spcBef>
                  <a:spcPts val="1130"/>
                </a:spcBef>
              </a:pPr>
              <a:r>
                <a:rPr lang="en-GB" sz="900" dirty="0" smtClean="0">
                  <a:latin typeface="Century Gothic" pitchFamily="34" charset="0"/>
                </a:rPr>
                <a:t>80</a:t>
              </a:r>
            </a:p>
            <a:p>
              <a:pPr algn="r">
                <a:spcBef>
                  <a:spcPts val="1130"/>
                </a:spcBef>
              </a:pPr>
              <a:r>
                <a:rPr lang="en-GB" sz="900" dirty="0" smtClean="0">
                  <a:latin typeface="Century Gothic" pitchFamily="34" charset="0"/>
                </a:rPr>
                <a:t>70</a:t>
              </a:r>
            </a:p>
            <a:p>
              <a:pPr algn="r">
                <a:spcBef>
                  <a:spcPts val="1130"/>
                </a:spcBef>
              </a:pPr>
              <a:r>
                <a:rPr lang="en-GB" sz="900" dirty="0" smtClean="0">
                  <a:latin typeface="Century Gothic" pitchFamily="34" charset="0"/>
                </a:rPr>
                <a:t>60</a:t>
              </a:r>
            </a:p>
            <a:p>
              <a:pPr algn="r">
                <a:spcBef>
                  <a:spcPts val="1130"/>
                </a:spcBef>
              </a:pPr>
              <a:r>
                <a:rPr lang="en-GB" sz="900" dirty="0" smtClean="0">
                  <a:latin typeface="Century Gothic" pitchFamily="34" charset="0"/>
                </a:rPr>
                <a:t>50</a:t>
              </a:r>
            </a:p>
            <a:p>
              <a:pPr algn="r">
                <a:spcBef>
                  <a:spcPts val="1130"/>
                </a:spcBef>
              </a:pPr>
              <a:r>
                <a:rPr lang="en-GB" sz="900" dirty="0" smtClean="0">
                  <a:latin typeface="Century Gothic" pitchFamily="34" charset="0"/>
                </a:rPr>
                <a:t>40</a:t>
              </a:r>
            </a:p>
            <a:p>
              <a:pPr algn="r">
                <a:spcBef>
                  <a:spcPts val="1130"/>
                </a:spcBef>
              </a:pPr>
              <a:r>
                <a:rPr lang="en-GB" sz="900" dirty="0" smtClean="0">
                  <a:latin typeface="Century Gothic" pitchFamily="34" charset="0"/>
                </a:rPr>
                <a:t>30</a:t>
              </a:r>
            </a:p>
            <a:p>
              <a:pPr algn="r">
                <a:spcBef>
                  <a:spcPts val="1130"/>
                </a:spcBef>
              </a:pPr>
              <a:r>
                <a:rPr lang="en-GB" sz="900" dirty="0" smtClean="0">
                  <a:latin typeface="Century Gothic" pitchFamily="34" charset="0"/>
                </a:rPr>
                <a:t>20</a:t>
              </a:r>
            </a:p>
            <a:p>
              <a:pPr algn="r">
                <a:spcBef>
                  <a:spcPts val="1130"/>
                </a:spcBef>
              </a:pPr>
              <a:r>
                <a:rPr lang="en-GB" sz="900" dirty="0" smtClean="0">
                  <a:latin typeface="Century Gothic" pitchFamily="34" charset="0"/>
                </a:rPr>
                <a:t>10</a:t>
              </a:r>
            </a:p>
            <a:p>
              <a:pPr algn="r">
                <a:spcBef>
                  <a:spcPts val="1130"/>
                </a:spcBef>
              </a:pPr>
              <a:r>
                <a:rPr lang="en-GB" sz="900" dirty="0" smtClean="0">
                  <a:latin typeface="Century Gothic" pitchFamily="34" charset="0"/>
                </a:rPr>
                <a:t>0</a:t>
              </a:r>
            </a:p>
          </p:txBody>
        </p:sp>
        <p:sp>
          <p:nvSpPr>
            <p:cNvPr id="31" name="TextBox 30"/>
            <p:cNvSpPr txBox="1"/>
            <p:nvPr/>
          </p:nvSpPr>
          <p:spPr>
            <a:xfrm>
              <a:off x="542302" y="6192034"/>
              <a:ext cx="3600400" cy="215444"/>
            </a:xfrm>
            <a:prstGeom prst="rect">
              <a:avLst/>
            </a:prstGeom>
            <a:noFill/>
          </p:spPr>
          <p:txBody>
            <a:bodyPr wrap="square" rtlCol="0">
              <a:spAutoFit/>
            </a:bodyPr>
            <a:lstStyle/>
            <a:p>
              <a:pPr>
                <a:spcBef>
                  <a:spcPts val="1000"/>
                </a:spcBef>
                <a:tabLst>
                  <a:tab pos="0" algn="ctr"/>
                  <a:tab pos="361950" algn="ctr"/>
                  <a:tab pos="720725" algn="ctr"/>
                  <a:tab pos="982663" algn="ctr"/>
                  <a:tab pos="1252538" algn="ctr"/>
                  <a:tab pos="1616075" algn="ctr"/>
                  <a:tab pos="1885950" algn="ctr"/>
                  <a:tab pos="2154238" algn="ctr"/>
                  <a:tab pos="2424113" algn="ctr"/>
                  <a:tab pos="2692400" algn="ctr"/>
                  <a:tab pos="2955925" algn="ctr"/>
                  <a:tab pos="3232150" algn="ctr"/>
                </a:tabLst>
              </a:pPr>
              <a:r>
                <a:rPr lang="en-GB" sz="800" dirty="0" smtClean="0">
                  <a:latin typeface="Century Gothic" pitchFamily="34" charset="0"/>
                </a:rPr>
                <a:t>1990	  2000  2010	2020	  2030  2040  2050  2060  2070	2080	2090	2100</a:t>
              </a:r>
            </a:p>
          </p:txBody>
        </p:sp>
        <p:sp>
          <p:nvSpPr>
            <p:cNvPr id="32" name="TextBox 31"/>
            <p:cNvSpPr txBox="1"/>
            <p:nvPr/>
          </p:nvSpPr>
          <p:spPr>
            <a:xfrm>
              <a:off x="3923928" y="3573016"/>
              <a:ext cx="1008112" cy="553998"/>
            </a:xfrm>
            <a:prstGeom prst="rect">
              <a:avLst/>
            </a:prstGeom>
            <a:noFill/>
          </p:spPr>
          <p:txBody>
            <a:bodyPr wrap="square" rtlCol="0">
              <a:spAutoFit/>
            </a:bodyPr>
            <a:lstStyle/>
            <a:p>
              <a:r>
                <a:rPr lang="en-GB" sz="1000" dirty="0" smtClean="0">
                  <a:latin typeface="Century Gothic" pitchFamily="34" charset="0"/>
                </a:rPr>
                <a:t>Maximum predicted sea level rise</a:t>
              </a:r>
            </a:p>
          </p:txBody>
        </p:sp>
        <p:sp>
          <p:nvSpPr>
            <p:cNvPr id="33" name="TextBox 32"/>
            <p:cNvSpPr txBox="1"/>
            <p:nvPr/>
          </p:nvSpPr>
          <p:spPr>
            <a:xfrm>
              <a:off x="3923928" y="4581128"/>
              <a:ext cx="1008112" cy="553998"/>
            </a:xfrm>
            <a:prstGeom prst="rect">
              <a:avLst/>
            </a:prstGeom>
            <a:noFill/>
          </p:spPr>
          <p:txBody>
            <a:bodyPr wrap="square" rtlCol="0">
              <a:spAutoFit/>
            </a:bodyPr>
            <a:lstStyle/>
            <a:p>
              <a:r>
                <a:rPr lang="en-GB" sz="1000" dirty="0" smtClean="0">
                  <a:latin typeface="Century Gothic" pitchFamily="34" charset="0"/>
                </a:rPr>
                <a:t>Average predicted sea level rise</a:t>
              </a:r>
            </a:p>
          </p:txBody>
        </p:sp>
        <p:sp>
          <p:nvSpPr>
            <p:cNvPr id="36" name="TextBox 35"/>
            <p:cNvSpPr txBox="1"/>
            <p:nvPr/>
          </p:nvSpPr>
          <p:spPr>
            <a:xfrm>
              <a:off x="3923928" y="5539298"/>
              <a:ext cx="1008112" cy="553998"/>
            </a:xfrm>
            <a:prstGeom prst="rect">
              <a:avLst/>
            </a:prstGeom>
            <a:noFill/>
          </p:spPr>
          <p:txBody>
            <a:bodyPr wrap="square" rtlCol="0">
              <a:spAutoFit/>
            </a:bodyPr>
            <a:lstStyle/>
            <a:p>
              <a:r>
                <a:rPr lang="en-GB" sz="1000" dirty="0" smtClean="0">
                  <a:latin typeface="Century Gothic" pitchFamily="34" charset="0"/>
                </a:rPr>
                <a:t>Minimum predicted sea level rise</a:t>
              </a:r>
            </a:p>
          </p:txBody>
        </p:sp>
        <p:sp>
          <p:nvSpPr>
            <p:cNvPr id="44" name="TextBox 43"/>
            <p:cNvSpPr txBox="1"/>
            <p:nvPr/>
          </p:nvSpPr>
          <p:spPr>
            <a:xfrm>
              <a:off x="2051720" y="6309320"/>
              <a:ext cx="504056" cy="246221"/>
            </a:xfrm>
            <a:prstGeom prst="rect">
              <a:avLst/>
            </a:prstGeom>
            <a:noFill/>
          </p:spPr>
          <p:txBody>
            <a:bodyPr wrap="square" rtlCol="0">
              <a:spAutoFit/>
            </a:bodyPr>
            <a:lstStyle/>
            <a:p>
              <a:r>
                <a:rPr lang="en-GB" sz="1000" dirty="0" smtClean="0">
                  <a:latin typeface="Century Gothic" pitchFamily="34" charset="0"/>
                </a:rPr>
                <a:t>year</a:t>
              </a:r>
            </a:p>
          </p:txBody>
        </p:sp>
      </p:gr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23528" y="4077072"/>
            <a:ext cx="3528392" cy="2304256"/>
          </a:xfrm>
          <a:prstGeom prst="roundRect">
            <a:avLst>
              <a:gd name="adj" fmla="val 9438"/>
            </a:avLst>
          </a:prstGeom>
          <a:solidFill>
            <a:schemeClr val="bg1"/>
          </a:solidFill>
          <a:ln w="63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9"/>
          <p:cNvGrpSpPr/>
          <p:nvPr/>
        </p:nvGrpSpPr>
        <p:grpSpPr>
          <a:xfrm>
            <a:off x="7813154" y="0"/>
            <a:ext cx="1296144" cy="641606"/>
            <a:chOff x="7813154" y="0"/>
            <a:chExt cx="1296144" cy="641606"/>
          </a:xfrm>
        </p:grpSpPr>
        <p:sp>
          <p:nvSpPr>
            <p:cNvPr id="8" name="TextBox 7"/>
            <p:cNvSpPr txBox="1"/>
            <p:nvPr/>
          </p:nvSpPr>
          <p:spPr>
            <a:xfrm>
              <a:off x="7813154" y="0"/>
              <a:ext cx="792088" cy="338554"/>
            </a:xfrm>
            <a:prstGeom prst="rect">
              <a:avLst/>
            </a:prstGeom>
            <a:noFill/>
          </p:spPr>
          <p:txBody>
            <a:bodyPr wrap="square" rtlCol="0">
              <a:spAutoFit/>
            </a:bodyPr>
            <a:lstStyle/>
            <a:p>
              <a:pPr algn="r"/>
              <a:r>
                <a:rPr lang="en-GB" sz="1600" dirty="0" smtClean="0">
                  <a:latin typeface="Century Gothic" pitchFamily="34" charset="0"/>
                </a:rPr>
                <a:t>SS2</a:t>
              </a:r>
              <a:endParaRPr lang="en-GB" sz="1600" dirty="0">
                <a:latin typeface="Century Gothic" pitchFamily="34" charset="0"/>
              </a:endParaRPr>
            </a:p>
          </p:txBody>
        </p:sp>
        <p:pic>
          <p:nvPicPr>
            <p:cNvPr id="9" name="Picture 8"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11" name="TextBox 10"/>
          <p:cNvSpPr txBox="1"/>
          <p:nvPr/>
        </p:nvSpPr>
        <p:spPr>
          <a:xfrm>
            <a:off x="1763688" y="332656"/>
            <a:ext cx="6768752" cy="461665"/>
          </a:xfrm>
          <a:prstGeom prst="rect">
            <a:avLst/>
          </a:prstGeom>
          <a:noFill/>
        </p:spPr>
        <p:txBody>
          <a:bodyPr wrap="square" rtlCol="0">
            <a:spAutoFit/>
          </a:bodyPr>
          <a:lstStyle/>
          <a:p>
            <a:pPr algn="ctr"/>
            <a:r>
              <a:rPr lang="en-GB" sz="2400" dirty="0" smtClean="0">
                <a:solidFill>
                  <a:srgbClr val="00B050"/>
                </a:solidFill>
                <a:latin typeface="Century Gothic" pitchFamily="34" charset="0"/>
                <a:ea typeface="+mj-ea"/>
                <a:cs typeface="+mj-cs"/>
              </a:rPr>
              <a:t>Are humans to blame for climate change?</a:t>
            </a:r>
            <a:endParaRPr lang="en-GB" sz="2400" dirty="0">
              <a:solidFill>
                <a:srgbClr val="00B050"/>
              </a:solidFill>
              <a:latin typeface="Century Gothic" pitchFamily="34" charset="0"/>
              <a:ea typeface="+mj-ea"/>
              <a:cs typeface="+mj-cs"/>
            </a:endParaRPr>
          </a:p>
        </p:txBody>
      </p:sp>
      <p:sp>
        <p:nvSpPr>
          <p:cNvPr id="81" name="TextBox 80"/>
          <p:cNvSpPr txBox="1"/>
          <p:nvPr/>
        </p:nvSpPr>
        <p:spPr>
          <a:xfrm>
            <a:off x="1086900" y="1124744"/>
            <a:ext cx="2765020" cy="2667397"/>
          </a:xfrm>
          <a:prstGeom prst="rect">
            <a:avLst/>
          </a:prstGeom>
          <a:noFill/>
        </p:spPr>
        <p:txBody>
          <a:bodyPr wrap="square" rtlCol="0">
            <a:spAutoFit/>
          </a:bodyPr>
          <a:lstStyle/>
          <a:p>
            <a:r>
              <a:rPr lang="en-GB" sz="1400" b="1" dirty="0" smtClean="0">
                <a:latin typeface="Century Gothic" pitchFamily="34" charset="0"/>
              </a:rPr>
              <a:t>Study</a:t>
            </a:r>
            <a:r>
              <a:rPr lang="en-GB" sz="1400" dirty="0" smtClean="0">
                <a:latin typeface="Century Gothic" pitchFamily="34" charset="0"/>
              </a:rPr>
              <a:t> the statements </a:t>
            </a:r>
            <a:br>
              <a:rPr lang="en-GB" sz="1400" dirty="0" smtClean="0">
                <a:latin typeface="Century Gothic" pitchFamily="34" charset="0"/>
              </a:rPr>
            </a:br>
            <a:r>
              <a:rPr lang="en-GB" sz="1400" dirty="0" smtClean="0">
                <a:latin typeface="Century Gothic" pitchFamily="34" charset="0"/>
              </a:rPr>
              <a:t>around the room. Write the letter of each statement in one column.</a:t>
            </a:r>
          </a:p>
          <a:p>
            <a:pPr>
              <a:spcBef>
                <a:spcPts val="800"/>
              </a:spcBef>
            </a:pPr>
            <a:r>
              <a:rPr lang="en-GB" sz="1400" b="1" dirty="0" smtClean="0">
                <a:latin typeface="Century Gothic" pitchFamily="34" charset="0"/>
              </a:rPr>
              <a:t>Weigh up the evidence and make a conclusion: </a:t>
            </a:r>
            <a:r>
              <a:rPr lang="en-GB" sz="1400" dirty="0" smtClean="0">
                <a:latin typeface="Century Gothic" pitchFamily="34" charset="0"/>
              </a:rPr>
              <a:t>are humans to blame for climate change?</a:t>
            </a:r>
          </a:p>
          <a:p>
            <a:pPr>
              <a:spcBef>
                <a:spcPts val="800"/>
              </a:spcBef>
            </a:pPr>
            <a:r>
              <a:rPr lang="en-GB" sz="1400" b="1" dirty="0" smtClean="0">
                <a:latin typeface="Century Gothic" pitchFamily="34" charset="0"/>
              </a:rPr>
              <a:t>Discuss:</a:t>
            </a:r>
            <a:r>
              <a:rPr lang="en-GB" sz="1400" dirty="0" smtClean="0">
                <a:latin typeface="Century Gothic" pitchFamily="34" charset="0"/>
              </a:rPr>
              <a:t> How confident are you in your conclusion? For help, see </a:t>
            </a:r>
            <a:r>
              <a:rPr lang="en-GB" sz="1400" b="1" i="1" dirty="0" smtClean="0">
                <a:latin typeface="Century Gothic" pitchFamily="34" charset="0"/>
              </a:rPr>
              <a:t>can we be sure..</a:t>
            </a:r>
            <a:r>
              <a:rPr lang="en-GB" sz="1400" dirty="0" smtClean="0">
                <a:latin typeface="Century Gothic" pitchFamily="34" charset="0"/>
              </a:rPr>
              <a:t>.</a:t>
            </a:r>
            <a:endParaRPr lang="en-GB" sz="1400" dirty="0">
              <a:latin typeface="Century Gothic" pitchFamily="34" charset="0"/>
            </a:endParaRPr>
          </a:p>
        </p:txBody>
      </p:sp>
      <p:graphicFrame>
        <p:nvGraphicFramePr>
          <p:cNvPr id="7" name="Table 6"/>
          <p:cNvGraphicFramePr>
            <a:graphicFrameLocks noGrp="1"/>
          </p:cNvGraphicFramePr>
          <p:nvPr/>
        </p:nvGraphicFramePr>
        <p:xfrm>
          <a:off x="4067944" y="1052736"/>
          <a:ext cx="4824536" cy="5269998"/>
        </p:xfrm>
        <a:graphic>
          <a:graphicData uri="http://schemas.openxmlformats.org/drawingml/2006/table">
            <a:tbl>
              <a:tblPr firstRow="1" bandRow="1">
                <a:tableStyleId>{5C22544A-7EE6-4342-B048-85BDC9FD1C3A}</a:tableStyleId>
              </a:tblPr>
              <a:tblGrid>
                <a:gridCol w="1206134"/>
                <a:gridCol w="1206134"/>
                <a:gridCol w="1206134"/>
                <a:gridCol w="1206134"/>
              </a:tblGrid>
              <a:tr h="1224136">
                <a:tc>
                  <a:txBody>
                    <a:bodyPr/>
                    <a:lstStyle/>
                    <a:p>
                      <a:pPr algn="ctr"/>
                      <a:r>
                        <a:rPr lang="en-GB" sz="1200" b="0" dirty="0" smtClean="0">
                          <a:solidFill>
                            <a:schemeClr val="tx1"/>
                          </a:solidFill>
                          <a:latin typeface="Century Gothic" pitchFamily="34" charset="0"/>
                        </a:rPr>
                        <a:t>Statements that are opinions</a:t>
                      </a:r>
                      <a:endParaRPr lang="en-GB" sz="1200" b="0" dirty="0">
                        <a:solidFill>
                          <a:schemeClr val="tx1"/>
                        </a:solidFill>
                        <a:latin typeface="Century Gothic" pitchFamily="34" charset="0"/>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200" b="0" dirty="0" smtClean="0">
                          <a:solidFill>
                            <a:schemeClr val="tx1"/>
                          </a:solidFill>
                          <a:latin typeface="Century Gothic" pitchFamily="34" charset="0"/>
                        </a:rPr>
                        <a:t>Evidenc</a:t>
                      </a:r>
                      <a:r>
                        <a:rPr lang="en-GB" sz="1200" b="0" baseline="0" dirty="0" smtClean="0">
                          <a:solidFill>
                            <a:schemeClr val="tx1"/>
                          </a:solidFill>
                          <a:latin typeface="Century Gothic" pitchFamily="34" charset="0"/>
                        </a:rPr>
                        <a:t>e that climate change is happening</a:t>
                      </a:r>
                      <a:endParaRPr lang="en-GB" sz="1200" b="0" dirty="0">
                        <a:solidFill>
                          <a:schemeClr val="tx1"/>
                        </a:solidFill>
                        <a:latin typeface="Century Gothic" pitchFamily="34" charset="0"/>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pPr algn="ctr"/>
                      <a:r>
                        <a:rPr lang="en-GB" sz="1200" b="0" dirty="0" smtClean="0">
                          <a:solidFill>
                            <a:schemeClr val="tx1"/>
                          </a:solidFill>
                          <a:latin typeface="Century Gothic" pitchFamily="34" charset="0"/>
                        </a:rPr>
                        <a:t>Evidence that humans are to blame for climate</a:t>
                      </a:r>
                      <a:r>
                        <a:rPr lang="en-GB" sz="1200" b="0" baseline="0" dirty="0" smtClean="0">
                          <a:solidFill>
                            <a:schemeClr val="tx1"/>
                          </a:solidFill>
                          <a:latin typeface="Century Gothic" pitchFamily="34" charset="0"/>
                        </a:rPr>
                        <a:t> change</a:t>
                      </a:r>
                      <a:endParaRPr lang="en-GB" sz="1200" b="0" dirty="0">
                        <a:solidFill>
                          <a:schemeClr val="tx1"/>
                        </a:solidFill>
                        <a:latin typeface="Century Gothic" pitchFamily="34" charset="0"/>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200" b="0" dirty="0" smtClean="0">
                          <a:solidFill>
                            <a:schemeClr val="tx1"/>
                          </a:solidFill>
                          <a:latin typeface="Century Gothic" pitchFamily="34" charset="0"/>
                        </a:rPr>
                        <a:t>Evidence that humans</a:t>
                      </a:r>
                      <a:r>
                        <a:rPr lang="en-GB" sz="1200" b="0" baseline="0" dirty="0" smtClean="0">
                          <a:solidFill>
                            <a:schemeClr val="tx1"/>
                          </a:solidFill>
                          <a:latin typeface="Century Gothic" pitchFamily="34" charset="0"/>
                        </a:rPr>
                        <a:t> are not to blame for climate change</a:t>
                      </a:r>
                      <a:endParaRPr lang="en-GB" sz="1200" b="0" dirty="0">
                        <a:solidFill>
                          <a:schemeClr val="tx1"/>
                        </a:solidFill>
                        <a:latin typeface="Century Gothic" pitchFamily="34" charset="0"/>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r>
              <a:tr h="4045862">
                <a:tc>
                  <a:txBody>
                    <a:bodyPr/>
                    <a:lstStyle/>
                    <a:p>
                      <a:endParaRPr lang="en-GB" dirty="0"/>
                    </a:p>
                  </a:txBody>
                  <a:tcPr>
                    <a:lnL w="1270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467544" y="4077072"/>
            <a:ext cx="3312368" cy="2292935"/>
          </a:xfrm>
          <a:prstGeom prst="rect">
            <a:avLst/>
          </a:prstGeom>
          <a:noFill/>
          <a:ln w="12700">
            <a:noFill/>
          </a:ln>
        </p:spPr>
        <p:txBody>
          <a:bodyPr wrap="square" rtlCol="0">
            <a:spAutoFit/>
          </a:bodyPr>
          <a:lstStyle/>
          <a:p>
            <a:r>
              <a:rPr lang="en-GB" sz="1600" b="1" dirty="0" smtClean="0">
                <a:latin typeface="Century Gothic" pitchFamily="34" charset="0"/>
              </a:rPr>
              <a:t>Can we be sure…</a:t>
            </a:r>
            <a:endParaRPr lang="en-GB" sz="1600" dirty="0" smtClean="0">
              <a:latin typeface="Century Gothic" pitchFamily="34" charset="0"/>
            </a:endParaRPr>
          </a:p>
          <a:p>
            <a:pPr marL="174625" indent="-174625">
              <a:spcBef>
                <a:spcPts val="600"/>
              </a:spcBef>
              <a:buClr>
                <a:srgbClr val="7030A0"/>
              </a:buClr>
              <a:buFont typeface="Wingdings" pitchFamily="2" charset="2"/>
              <a:buChar char="l"/>
              <a:tabLst>
                <a:tab pos="174625" algn="l"/>
              </a:tabLst>
            </a:pPr>
            <a:r>
              <a:rPr lang="en-GB" sz="1400" dirty="0" smtClean="0">
                <a:latin typeface="Century Gothic" pitchFamily="34" charset="0"/>
              </a:rPr>
              <a:t>how much carbon dioxide </a:t>
            </a:r>
            <a:br>
              <a:rPr lang="en-GB" sz="1400" dirty="0" smtClean="0">
                <a:latin typeface="Century Gothic" pitchFamily="34" charset="0"/>
              </a:rPr>
            </a:br>
            <a:r>
              <a:rPr lang="en-GB" sz="1400" dirty="0" smtClean="0">
                <a:latin typeface="Century Gothic" pitchFamily="34" charset="0"/>
              </a:rPr>
              <a:t>(and other greenhouse gases, </a:t>
            </a:r>
            <a:br>
              <a:rPr lang="en-GB" sz="1400" dirty="0" smtClean="0">
                <a:latin typeface="Century Gothic" pitchFamily="34" charset="0"/>
              </a:rPr>
            </a:br>
            <a:r>
              <a:rPr lang="en-GB" sz="1400" dirty="0" smtClean="0">
                <a:latin typeface="Century Gothic" pitchFamily="34" charset="0"/>
              </a:rPr>
              <a:t>like methane) come from human activities?</a:t>
            </a:r>
          </a:p>
          <a:p>
            <a:pPr marL="174625" indent="-174625">
              <a:spcBef>
                <a:spcPts val="600"/>
              </a:spcBef>
              <a:buClr>
                <a:srgbClr val="7030A0"/>
              </a:buClr>
              <a:buFont typeface="Wingdings" pitchFamily="2" charset="2"/>
              <a:buChar char="l"/>
              <a:tabLst>
                <a:tab pos="174625" algn="l"/>
              </a:tabLst>
            </a:pPr>
            <a:r>
              <a:rPr lang="en-GB" sz="1400" dirty="0" smtClean="0">
                <a:latin typeface="Century Gothic" pitchFamily="34" charset="0"/>
              </a:rPr>
              <a:t>how greenhouse gases affect global temperatures?</a:t>
            </a:r>
          </a:p>
          <a:p>
            <a:pPr marL="174625" indent="-174625">
              <a:spcBef>
                <a:spcPts val="600"/>
              </a:spcBef>
              <a:buClr>
                <a:srgbClr val="7030A0"/>
              </a:buClr>
              <a:buFont typeface="Wingdings" pitchFamily="2" charset="2"/>
              <a:buChar char="l"/>
              <a:tabLst>
                <a:tab pos="174625" algn="l"/>
              </a:tabLst>
            </a:pPr>
            <a:r>
              <a:rPr lang="en-GB" sz="1400" dirty="0" smtClean="0">
                <a:latin typeface="Century Gothic" pitchFamily="34" charset="0"/>
              </a:rPr>
              <a:t>how other factors affect global temperatures? </a:t>
            </a:r>
            <a:endParaRPr lang="en-GB" sz="1400" dirty="0" smtClean="0"/>
          </a:p>
        </p:txBody>
      </p:sp>
      <p:pic>
        <p:nvPicPr>
          <p:cNvPr id="13" name="Picture 12" descr="pros and cons.png"/>
          <p:cNvPicPr>
            <a:picLocks noChangeAspect="1"/>
          </p:cNvPicPr>
          <p:nvPr/>
        </p:nvPicPr>
        <p:blipFill>
          <a:blip r:embed="rId5" cstate="print"/>
          <a:stretch>
            <a:fillRect/>
          </a:stretch>
        </p:blipFill>
        <p:spPr>
          <a:xfrm>
            <a:off x="467544" y="2306574"/>
            <a:ext cx="591612" cy="402346"/>
          </a:xfrm>
          <a:prstGeom prst="rect">
            <a:avLst/>
          </a:prstGeom>
          <a:effectLst>
            <a:outerShdw blurRad="50800" dist="38100" dir="2700000" algn="tl" rotWithShape="0">
              <a:prstClr val="black">
                <a:alpha val="40000"/>
              </a:prstClr>
            </a:outerShdw>
          </a:effectLst>
        </p:spPr>
      </p:pic>
      <p:pic>
        <p:nvPicPr>
          <p:cNvPr id="14" name="Picture 13" descr="to think about.png"/>
          <p:cNvPicPr>
            <a:picLocks noChangeAspect="1"/>
          </p:cNvPicPr>
          <p:nvPr/>
        </p:nvPicPr>
        <p:blipFill>
          <a:blip r:embed="rId6" cstate="print"/>
          <a:stretch>
            <a:fillRect/>
          </a:stretch>
        </p:blipFill>
        <p:spPr>
          <a:xfrm>
            <a:off x="611559" y="1340768"/>
            <a:ext cx="386939" cy="432048"/>
          </a:xfrm>
          <a:prstGeom prst="rect">
            <a:avLst/>
          </a:prstGeom>
          <a:effectLst>
            <a:outerShdw blurRad="50800" dist="38100" dir="2700000" algn="tl" rotWithShape="0">
              <a:prstClr val="black">
                <a:alpha val="40000"/>
              </a:prstClr>
            </a:outerShdw>
          </a:effectLst>
        </p:spPr>
      </p:pic>
      <p:pic>
        <p:nvPicPr>
          <p:cNvPr id="15" name="Picture 14" descr="a group.png"/>
          <p:cNvPicPr>
            <a:picLocks noChangeAspect="1"/>
          </p:cNvPicPr>
          <p:nvPr/>
        </p:nvPicPr>
        <p:blipFill>
          <a:blip r:embed="rId7" cstate="print"/>
          <a:stretch>
            <a:fillRect/>
          </a:stretch>
        </p:blipFill>
        <p:spPr>
          <a:xfrm>
            <a:off x="467544" y="3212976"/>
            <a:ext cx="571122" cy="360040"/>
          </a:xfrm>
          <a:prstGeom prst="rect">
            <a:avLst/>
          </a:prstGeom>
          <a:effectLst>
            <a:outerShdw blurRad="50800" dist="38100" dir="2700000" algn="tl" rotWithShape="0">
              <a:prstClr val="black">
                <a:alpha val="40000"/>
              </a:prstClr>
            </a:outerShdw>
          </a:effectLst>
        </p:spPr>
      </p:pic>
      <p:sp>
        <p:nvSpPr>
          <p:cNvPr id="16" name="Rectangle 15"/>
          <p:cNvSpPr/>
          <p:nvPr/>
        </p:nvSpPr>
        <p:spPr>
          <a:xfrm>
            <a:off x="323528" y="1052736"/>
            <a:ext cx="3456384" cy="2880320"/>
          </a:xfrm>
          <a:prstGeom prst="rect">
            <a:avLst/>
          </a:prstGeom>
          <a:noFill/>
          <a:ln w="6350">
            <a:solidFill>
              <a:srgbClr val="0091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b="37250"/>
          <a:stretch>
            <a:fillRect/>
          </a:stretch>
        </p:blipFill>
        <p:spPr bwMode="auto">
          <a:xfrm>
            <a:off x="250847" y="3645024"/>
            <a:ext cx="4195989" cy="2160240"/>
          </a:xfrm>
          <a:prstGeom prst="rect">
            <a:avLst/>
          </a:prstGeom>
          <a:noFill/>
          <a:ln w="9525">
            <a:noFill/>
            <a:miter lim="800000"/>
            <a:headEnd/>
            <a:tailEnd/>
          </a:ln>
        </p:spPr>
      </p:pic>
      <p:grpSp>
        <p:nvGrpSpPr>
          <p:cNvPr id="2" name="Group 9"/>
          <p:cNvGrpSpPr/>
          <p:nvPr/>
        </p:nvGrpSpPr>
        <p:grpSpPr>
          <a:xfrm>
            <a:off x="7813154" y="0"/>
            <a:ext cx="1296144" cy="641606"/>
            <a:chOff x="7813154" y="0"/>
            <a:chExt cx="1296144" cy="641606"/>
          </a:xfrm>
        </p:grpSpPr>
        <p:sp>
          <p:nvSpPr>
            <p:cNvPr id="8" name="TextBox 7"/>
            <p:cNvSpPr txBox="1"/>
            <p:nvPr/>
          </p:nvSpPr>
          <p:spPr>
            <a:xfrm>
              <a:off x="7813154" y="0"/>
              <a:ext cx="792088" cy="338554"/>
            </a:xfrm>
            <a:prstGeom prst="rect">
              <a:avLst/>
            </a:prstGeom>
            <a:noFill/>
          </p:spPr>
          <p:txBody>
            <a:bodyPr wrap="square" rtlCol="0">
              <a:spAutoFit/>
            </a:bodyPr>
            <a:lstStyle/>
            <a:p>
              <a:pPr algn="r"/>
              <a:r>
                <a:rPr lang="en-GB" sz="1600" dirty="0" smtClean="0">
                  <a:latin typeface="Century Gothic" pitchFamily="34" charset="0"/>
                </a:rPr>
                <a:t>SS3</a:t>
              </a:r>
              <a:endParaRPr lang="en-GB" sz="1600" dirty="0">
                <a:latin typeface="Century Gothic" pitchFamily="34" charset="0"/>
              </a:endParaRPr>
            </a:p>
          </p:txBody>
        </p:sp>
        <p:pic>
          <p:nvPicPr>
            <p:cNvPr id="9" name="Picture 8"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11" name="TextBox 10"/>
          <p:cNvSpPr txBox="1"/>
          <p:nvPr/>
        </p:nvSpPr>
        <p:spPr>
          <a:xfrm>
            <a:off x="1763688" y="332656"/>
            <a:ext cx="6048672" cy="523220"/>
          </a:xfrm>
          <a:prstGeom prst="rect">
            <a:avLst/>
          </a:prstGeom>
          <a:noFill/>
        </p:spPr>
        <p:txBody>
          <a:bodyPr wrap="square" rtlCol="0">
            <a:spAutoFit/>
          </a:bodyPr>
          <a:lstStyle/>
          <a:p>
            <a:pPr algn="ctr"/>
            <a:r>
              <a:rPr lang="en-GB" sz="2800" dirty="0" smtClean="0">
                <a:solidFill>
                  <a:srgbClr val="00B050"/>
                </a:solidFill>
                <a:latin typeface="Century Gothic" pitchFamily="34" charset="0"/>
                <a:ea typeface="+mj-ea"/>
                <a:cs typeface="+mj-cs"/>
              </a:rPr>
              <a:t>Climate change statements</a:t>
            </a:r>
            <a:endParaRPr lang="en-GB" sz="2800" dirty="0">
              <a:solidFill>
                <a:srgbClr val="00B050"/>
              </a:solidFill>
              <a:latin typeface="Century Gothic" pitchFamily="34" charset="0"/>
              <a:ea typeface="+mj-ea"/>
              <a:cs typeface="+mj-cs"/>
            </a:endParaRPr>
          </a:p>
        </p:txBody>
      </p:sp>
      <p:sp>
        <p:nvSpPr>
          <p:cNvPr id="10" name="TextBox 9"/>
          <p:cNvSpPr txBox="1"/>
          <p:nvPr/>
        </p:nvSpPr>
        <p:spPr>
          <a:xfrm>
            <a:off x="323528" y="836712"/>
            <a:ext cx="4104456" cy="523220"/>
          </a:xfrm>
          <a:prstGeom prst="rect">
            <a:avLst/>
          </a:prstGeom>
          <a:noFill/>
        </p:spPr>
        <p:txBody>
          <a:bodyPr wrap="square" rtlCol="0">
            <a:spAutoFit/>
          </a:bodyPr>
          <a:lstStyle/>
          <a:p>
            <a:pPr algn="ctr"/>
            <a:r>
              <a:rPr lang="en-GB" b="1" dirty="0" smtClean="0">
                <a:latin typeface="Century Gothic" pitchFamily="34" charset="0"/>
              </a:rPr>
              <a:t>Statement </a:t>
            </a:r>
            <a:r>
              <a:rPr lang="en-GB" sz="2800" b="1" dirty="0" smtClean="0">
                <a:solidFill>
                  <a:srgbClr val="00B050"/>
                </a:solidFill>
                <a:latin typeface="Century Gothic" pitchFamily="34" charset="0"/>
              </a:rPr>
              <a:t>A</a:t>
            </a:r>
            <a:endParaRPr lang="en-GB" sz="2800" b="1" dirty="0">
              <a:solidFill>
                <a:srgbClr val="00B050"/>
              </a:solidFill>
              <a:latin typeface="Century Gothic" pitchFamily="34" charset="0"/>
            </a:endParaRPr>
          </a:p>
        </p:txBody>
      </p:sp>
      <p:sp>
        <p:nvSpPr>
          <p:cNvPr id="12" name="TextBox 11"/>
          <p:cNvSpPr txBox="1"/>
          <p:nvPr/>
        </p:nvSpPr>
        <p:spPr>
          <a:xfrm>
            <a:off x="4860032" y="836712"/>
            <a:ext cx="3888432" cy="523220"/>
          </a:xfrm>
          <a:prstGeom prst="rect">
            <a:avLst/>
          </a:prstGeom>
          <a:noFill/>
        </p:spPr>
        <p:txBody>
          <a:bodyPr wrap="square" rtlCol="0">
            <a:spAutoFit/>
          </a:bodyPr>
          <a:lstStyle/>
          <a:p>
            <a:pPr algn="ctr"/>
            <a:r>
              <a:rPr lang="en-GB" b="1" dirty="0" smtClean="0">
                <a:latin typeface="Century Gothic" pitchFamily="34" charset="0"/>
              </a:rPr>
              <a:t>Statement </a:t>
            </a:r>
            <a:r>
              <a:rPr lang="en-GB" sz="2800" b="1" dirty="0" smtClean="0">
                <a:solidFill>
                  <a:srgbClr val="00B050"/>
                </a:solidFill>
                <a:latin typeface="Century Gothic" pitchFamily="34" charset="0"/>
              </a:rPr>
              <a:t>B</a:t>
            </a:r>
            <a:endParaRPr lang="en-GB" sz="2800" b="1" dirty="0">
              <a:solidFill>
                <a:srgbClr val="00B050"/>
              </a:solidFill>
              <a:latin typeface="Century Gothic" pitchFamily="34" charset="0"/>
            </a:endParaRPr>
          </a:p>
        </p:txBody>
      </p:sp>
      <p:cxnSp>
        <p:nvCxnSpPr>
          <p:cNvPr id="14" name="Straight Connector 13"/>
          <p:cNvCxnSpPr/>
          <p:nvPr/>
        </p:nvCxnSpPr>
        <p:spPr>
          <a:xfrm>
            <a:off x="4644008" y="980728"/>
            <a:ext cx="0" cy="5400600"/>
          </a:xfrm>
          <a:prstGeom prst="line">
            <a:avLst/>
          </a:prstGeom>
          <a:ln w="57150">
            <a:solidFill>
              <a:srgbClr val="00B050"/>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16016" y="1484784"/>
            <a:ext cx="4306960" cy="1631216"/>
          </a:xfrm>
          <a:prstGeom prst="rect">
            <a:avLst/>
          </a:prstGeom>
          <a:noFill/>
        </p:spPr>
        <p:txBody>
          <a:bodyPr wrap="square" rtlCol="0">
            <a:spAutoFit/>
          </a:bodyPr>
          <a:lstStyle/>
          <a:p>
            <a:pPr algn="ctr"/>
            <a:r>
              <a:rPr lang="en-GB" dirty="0" smtClean="0">
                <a:latin typeface="Century Gothic" pitchFamily="34" charset="0"/>
              </a:rPr>
              <a:t>We analysed data from weather stations all over the world.</a:t>
            </a:r>
          </a:p>
          <a:p>
            <a:pPr algn="ctr">
              <a:spcBef>
                <a:spcPts val="1200"/>
              </a:spcBef>
            </a:pPr>
            <a:r>
              <a:rPr lang="en-GB" dirty="0" smtClean="0">
                <a:latin typeface="Century Gothic" pitchFamily="34" charset="0"/>
              </a:rPr>
              <a:t>The data show that the global average temperature is 0.8 ºC higher now than it was 100 years ago.</a:t>
            </a:r>
            <a:endParaRPr lang="en-GB" dirty="0">
              <a:latin typeface="Century Gothic" pitchFamily="34" charset="0"/>
            </a:endParaRPr>
          </a:p>
        </p:txBody>
      </p:sp>
      <p:sp>
        <p:nvSpPr>
          <p:cNvPr id="17" name="TextBox 16"/>
          <p:cNvSpPr txBox="1"/>
          <p:nvPr/>
        </p:nvSpPr>
        <p:spPr>
          <a:xfrm>
            <a:off x="4788024" y="6021288"/>
            <a:ext cx="4176464" cy="338554"/>
          </a:xfrm>
          <a:prstGeom prst="rect">
            <a:avLst/>
          </a:prstGeom>
          <a:noFill/>
        </p:spPr>
        <p:txBody>
          <a:bodyPr wrap="square" rtlCol="0">
            <a:spAutoFit/>
          </a:bodyPr>
          <a:lstStyle/>
          <a:p>
            <a:pPr algn="ctr"/>
            <a:r>
              <a:rPr lang="en-GB" sz="1600" b="1" dirty="0" smtClean="0">
                <a:latin typeface="Century Gothic" pitchFamily="34" charset="0"/>
              </a:rPr>
              <a:t>Hadley Centre for Climate Change, UK</a:t>
            </a:r>
            <a:endParaRPr lang="en-GB" sz="1600" b="1" dirty="0">
              <a:latin typeface="Century Gothic" pitchFamily="34" charset="0"/>
            </a:endParaRPr>
          </a:p>
        </p:txBody>
      </p:sp>
      <p:graphicFrame>
        <p:nvGraphicFramePr>
          <p:cNvPr id="19" name="Table 18"/>
          <p:cNvGraphicFramePr>
            <a:graphicFrameLocks noGrp="1"/>
          </p:cNvGraphicFramePr>
          <p:nvPr/>
        </p:nvGraphicFramePr>
        <p:xfrm>
          <a:off x="251520" y="1412776"/>
          <a:ext cx="4176464" cy="2128520"/>
        </p:xfrm>
        <a:graphic>
          <a:graphicData uri="http://schemas.openxmlformats.org/drawingml/2006/table">
            <a:tbl>
              <a:tblPr firstRow="1" bandRow="1">
                <a:tableStyleId>{5C22544A-7EE6-4342-B048-85BDC9FD1C3A}</a:tableStyleId>
              </a:tblPr>
              <a:tblGrid>
                <a:gridCol w="1656184"/>
                <a:gridCol w="2520280"/>
              </a:tblGrid>
              <a:tr h="370840">
                <a:tc>
                  <a:txBody>
                    <a:bodyPr/>
                    <a:lstStyle/>
                    <a:p>
                      <a:r>
                        <a:rPr lang="en-GB" dirty="0" smtClean="0">
                          <a:solidFill>
                            <a:schemeClr val="tx1"/>
                          </a:solidFill>
                          <a:latin typeface="Century Gothic" pitchFamily="34" charset="0"/>
                        </a:rPr>
                        <a:t>Time</a:t>
                      </a:r>
                      <a:r>
                        <a:rPr lang="en-GB" baseline="0" dirty="0" smtClean="0">
                          <a:solidFill>
                            <a:schemeClr val="tx1"/>
                          </a:solidFill>
                          <a:latin typeface="Century Gothic" pitchFamily="34" charset="0"/>
                        </a:rPr>
                        <a:t> period</a:t>
                      </a:r>
                      <a:endParaRPr lang="en-GB" dirty="0">
                        <a:solidFill>
                          <a:schemeClr val="tx1"/>
                        </a:solidFill>
                        <a:latin typeface="Century Gothic" pitchFamily="34"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r>
                        <a:rPr lang="en-GB" sz="1700" dirty="0" smtClean="0">
                          <a:solidFill>
                            <a:schemeClr val="tx1"/>
                          </a:solidFill>
                          <a:latin typeface="Century Gothic" pitchFamily="34" charset="0"/>
                        </a:rPr>
                        <a:t>Average CO</a:t>
                      </a:r>
                      <a:r>
                        <a:rPr lang="en-GB" sz="1700" baseline="-25000" dirty="0" smtClean="0">
                          <a:solidFill>
                            <a:schemeClr val="tx1"/>
                          </a:solidFill>
                          <a:latin typeface="Century Gothic" pitchFamily="34" charset="0"/>
                        </a:rPr>
                        <a:t>2</a:t>
                      </a:r>
                      <a:r>
                        <a:rPr lang="en-GB" sz="1700" dirty="0" smtClean="0">
                          <a:solidFill>
                            <a:schemeClr val="tx1"/>
                          </a:solidFill>
                          <a:latin typeface="Century Gothic" pitchFamily="34" charset="0"/>
                        </a:rPr>
                        <a:t> emissions</a:t>
                      </a:r>
                      <a:r>
                        <a:rPr lang="en-GB" sz="1700" baseline="0" dirty="0" smtClean="0">
                          <a:solidFill>
                            <a:schemeClr val="tx1"/>
                          </a:solidFill>
                          <a:latin typeface="Century Gothic" pitchFamily="34" charset="0"/>
                        </a:rPr>
                        <a:t> from burning fossil fuels (gigatonne of CO</a:t>
                      </a:r>
                      <a:r>
                        <a:rPr lang="en-GB" sz="1700" baseline="-25000" dirty="0" smtClean="0">
                          <a:solidFill>
                            <a:schemeClr val="tx1"/>
                          </a:solidFill>
                          <a:latin typeface="Century Gothic" pitchFamily="34" charset="0"/>
                        </a:rPr>
                        <a:t>2 </a:t>
                      </a:r>
                      <a:r>
                        <a:rPr lang="en-GB" sz="1700" baseline="0" dirty="0" smtClean="0">
                          <a:solidFill>
                            <a:schemeClr val="tx1"/>
                          </a:solidFill>
                          <a:latin typeface="Century Gothic" pitchFamily="34" charset="0"/>
                        </a:rPr>
                        <a:t>/ year)</a:t>
                      </a:r>
                      <a:endParaRPr lang="en-GB" sz="1700" dirty="0">
                        <a:solidFill>
                          <a:schemeClr val="tx1"/>
                        </a:solidFill>
                        <a:latin typeface="Century Gothic" pitchFamily="34"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r>
              <a:tr h="370840">
                <a:tc>
                  <a:txBody>
                    <a:bodyPr/>
                    <a:lstStyle/>
                    <a:p>
                      <a:r>
                        <a:rPr lang="en-GB" dirty="0" smtClean="0">
                          <a:solidFill>
                            <a:schemeClr val="tx1"/>
                          </a:solidFill>
                          <a:latin typeface="Century Gothic" pitchFamily="34" charset="0"/>
                        </a:rPr>
                        <a:t>1990 – 1999 </a:t>
                      </a:r>
                      <a:endParaRPr lang="en-GB" dirty="0">
                        <a:solidFill>
                          <a:schemeClr val="tx1"/>
                        </a:solidFill>
                        <a:latin typeface="Century Gothic" pitchFamily="34"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r>
                        <a:rPr lang="en-GB" dirty="0" smtClean="0">
                          <a:solidFill>
                            <a:schemeClr val="tx1"/>
                          </a:solidFill>
                          <a:latin typeface="Century Gothic" pitchFamily="34" charset="0"/>
                        </a:rPr>
                        <a:t>23.5 </a:t>
                      </a:r>
                      <a:r>
                        <a:rPr lang="en-GB" dirty="0" smtClean="0">
                          <a:solidFill>
                            <a:schemeClr val="tx1"/>
                          </a:solidFill>
                          <a:latin typeface="Century Gothic" pitchFamily="34" charset="0"/>
                          <a:cs typeface="Aharoni" pitchFamily="2" charset="-79"/>
                        </a:rPr>
                        <a:t>± 1.5</a:t>
                      </a:r>
                      <a:endParaRPr lang="en-GB" dirty="0">
                        <a:solidFill>
                          <a:schemeClr val="tx1"/>
                        </a:solidFill>
                        <a:latin typeface="Century Gothic" pitchFamily="34"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r>
              <a:tr h="370840">
                <a:tc>
                  <a:txBody>
                    <a:bodyPr/>
                    <a:lstStyle/>
                    <a:p>
                      <a:r>
                        <a:rPr lang="en-GB" dirty="0" smtClean="0">
                          <a:solidFill>
                            <a:schemeClr val="tx1"/>
                          </a:solidFill>
                          <a:latin typeface="Century Gothic" pitchFamily="34" charset="0"/>
                        </a:rPr>
                        <a:t>2000 – 2005 </a:t>
                      </a:r>
                      <a:endParaRPr lang="en-GB" dirty="0">
                        <a:solidFill>
                          <a:schemeClr val="tx1"/>
                        </a:solidFill>
                        <a:latin typeface="Century Gothic" pitchFamily="34"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r>
                        <a:rPr lang="en-GB" dirty="0" smtClean="0">
                          <a:solidFill>
                            <a:schemeClr val="tx1"/>
                          </a:solidFill>
                          <a:latin typeface="Century Gothic" pitchFamily="34" charset="0"/>
                        </a:rPr>
                        <a:t>26.4 </a:t>
                      </a:r>
                      <a:r>
                        <a:rPr lang="en-GB" dirty="0" smtClean="0">
                          <a:solidFill>
                            <a:schemeClr val="tx1"/>
                          </a:solidFill>
                          <a:latin typeface="Aharoni" pitchFamily="2" charset="-79"/>
                          <a:cs typeface="Aharoni" pitchFamily="2" charset="-79"/>
                        </a:rPr>
                        <a:t>±  </a:t>
                      </a:r>
                      <a:r>
                        <a:rPr lang="en-GB" dirty="0" smtClean="0">
                          <a:solidFill>
                            <a:schemeClr val="tx1"/>
                          </a:solidFill>
                          <a:latin typeface="Century Gothic" pitchFamily="34" charset="0"/>
                          <a:cs typeface="Aharoni" pitchFamily="2" charset="-79"/>
                        </a:rPr>
                        <a:t>1.1</a:t>
                      </a:r>
                      <a:endParaRPr lang="en-GB" dirty="0">
                        <a:solidFill>
                          <a:schemeClr val="tx1"/>
                        </a:solidFill>
                        <a:latin typeface="Century Gothic" pitchFamily="34"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r>
            </a:tbl>
          </a:graphicData>
        </a:graphic>
      </p:graphicFrame>
      <p:sp>
        <p:nvSpPr>
          <p:cNvPr id="20" name="TextBox 19"/>
          <p:cNvSpPr txBox="1"/>
          <p:nvPr/>
        </p:nvSpPr>
        <p:spPr>
          <a:xfrm>
            <a:off x="251520" y="5877272"/>
            <a:ext cx="4176464" cy="584775"/>
          </a:xfrm>
          <a:prstGeom prst="rect">
            <a:avLst/>
          </a:prstGeom>
          <a:noFill/>
        </p:spPr>
        <p:txBody>
          <a:bodyPr wrap="square" rtlCol="0">
            <a:spAutoFit/>
          </a:bodyPr>
          <a:lstStyle/>
          <a:p>
            <a:pPr algn="ctr"/>
            <a:r>
              <a:rPr lang="en-GB" sz="1600" dirty="0" smtClean="0">
                <a:latin typeface="Century Gothic" pitchFamily="34" charset="0"/>
              </a:rPr>
              <a:t>Data from the </a:t>
            </a:r>
            <a:r>
              <a:rPr lang="en-GB" sz="1600" b="1" dirty="0" smtClean="0">
                <a:latin typeface="Century Gothic" pitchFamily="34" charset="0"/>
              </a:rPr>
              <a:t>Intergovernmental Panel on Climate Change report, 2014</a:t>
            </a:r>
            <a:endParaRPr lang="en-GB" sz="1600" b="1" dirty="0">
              <a:latin typeface="Century Gothic"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4860032" y="3212976"/>
            <a:ext cx="4032448" cy="2681880"/>
          </a:xfrm>
          <a:prstGeom prst="rect">
            <a:avLst/>
          </a:prstGeom>
          <a:ln>
            <a:noFill/>
          </a:ln>
          <a:effectLst>
            <a:outerShdw blurRad="292100" dist="139700" dir="2700000" algn="tl" rotWithShape="0">
              <a:srgbClr val="333333">
                <a:alpha val="65000"/>
              </a:srgbClr>
            </a:outerShdw>
          </a:effectLst>
        </p:spPr>
      </p:pic>
      <p:pic>
        <p:nvPicPr>
          <p:cNvPr id="18" name="Picture 17" descr="beige quotes.png"/>
          <p:cNvPicPr>
            <a:picLocks noChangeAspect="1"/>
          </p:cNvPicPr>
          <p:nvPr/>
        </p:nvPicPr>
        <p:blipFill>
          <a:blip r:embed="rId6" cstate="print"/>
          <a:stretch>
            <a:fillRect/>
          </a:stretch>
        </p:blipFill>
        <p:spPr>
          <a:xfrm>
            <a:off x="4860033" y="1484785"/>
            <a:ext cx="151950" cy="212244"/>
          </a:xfrm>
          <a:prstGeom prst="rect">
            <a:avLst/>
          </a:prstGeom>
        </p:spPr>
      </p:pic>
      <p:pic>
        <p:nvPicPr>
          <p:cNvPr id="21" name="Picture 20" descr="beige quotes.png"/>
          <p:cNvPicPr>
            <a:picLocks noChangeAspect="1"/>
          </p:cNvPicPr>
          <p:nvPr/>
        </p:nvPicPr>
        <p:blipFill>
          <a:blip r:embed="rId6" cstate="print"/>
          <a:stretch>
            <a:fillRect/>
          </a:stretch>
        </p:blipFill>
        <p:spPr>
          <a:xfrm rot="10800000">
            <a:off x="8604448" y="2928724"/>
            <a:ext cx="151950" cy="2122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7813154" y="0"/>
            <a:ext cx="1296144" cy="641606"/>
            <a:chOff x="7813154" y="0"/>
            <a:chExt cx="1296144" cy="641606"/>
          </a:xfrm>
        </p:grpSpPr>
        <p:sp>
          <p:nvSpPr>
            <p:cNvPr id="8" name="TextBox 7"/>
            <p:cNvSpPr txBox="1"/>
            <p:nvPr/>
          </p:nvSpPr>
          <p:spPr>
            <a:xfrm>
              <a:off x="7813154" y="0"/>
              <a:ext cx="792088" cy="338554"/>
            </a:xfrm>
            <a:prstGeom prst="rect">
              <a:avLst/>
            </a:prstGeom>
            <a:noFill/>
          </p:spPr>
          <p:txBody>
            <a:bodyPr wrap="square" rtlCol="0">
              <a:spAutoFit/>
            </a:bodyPr>
            <a:lstStyle/>
            <a:p>
              <a:pPr algn="r"/>
              <a:r>
                <a:rPr lang="en-GB" sz="1600" dirty="0" smtClean="0">
                  <a:latin typeface="Century Gothic" pitchFamily="34" charset="0"/>
                </a:rPr>
                <a:t>SS4</a:t>
              </a:r>
              <a:endParaRPr lang="en-GB" sz="1600" dirty="0">
                <a:latin typeface="Century Gothic" pitchFamily="34" charset="0"/>
              </a:endParaRPr>
            </a:p>
          </p:txBody>
        </p:sp>
        <p:pic>
          <p:nvPicPr>
            <p:cNvPr id="9" name="Picture 8" descr="Student sheets.png"/>
            <p:cNvPicPr>
              <a:picLocks noChangeAspect="1"/>
            </p:cNvPicPr>
            <p:nvPr/>
          </p:nvPicPr>
          <p:blipFill>
            <a:blip r:embed="rId3" cstate="print"/>
            <a:stretch>
              <a:fillRect/>
            </a:stretch>
          </p:blipFill>
          <p:spPr>
            <a:xfrm>
              <a:off x="8598815" y="44624"/>
              <a:ext cx="510483" cy="596982"/>
            </a:xfrm>
            <a:prstGeom prst="rect">
              <a:avLst/>
            </a:prstGeom>
          </p:spPr>
        </p:pic>
      </p:grpSp>
      <p:sp>
        <p:nvSpPr>
          <p:cNvPr id="11" name="TextBox 10"/>
          <p:cNvSpPr txBox="1"/>
          <p:nvPr/>
        </p:nvSpPr>
        <p:spPr>
          <a:xfrm>
            <a:off x="1691680" y="332656"/>
            <a:ext cx="6192688" cy="523220"/>
          </a:xfrm>
          <a:prstGeom prst="rect">
            <a:avLst/>
          </a:prstGeom>
          <a:noFill/>
        </p:spPr>
        <p:txBody>
          <a:bodyPr wrap="square" rtlCol="0">
            <a:spAutoFit/>
          </a:bodyPr>
          <a:lstStyle/>
          <a:p>
            <a:pPr algn="ctr"/>
            <a:r>
              <a:rPr lang="en-GB" sz="2800" dirty="0" smtClean="0">
                <a:solidFill>
                  <a:srgbClr val="00B050"/>
                </a:solidFill>
                <a:latin typeface="Century Gothic" pitchFamily="34" charset="0"/>
                <a:ea typeface="+mj-ea"/>
                <a:cs typeface="+mj-cs"/>
              </a:rPr>
              <a:t>Climate change statements</a:t>
            </a:r>
            <a:endParaRPr lang="en-GB" sz="2800" dirty="0">
              <a:solidFill>
                <a:srgbClr val="00B050"/>
              </a:solidFill>
              <a:latin typeface="Century Gothic" pitchFamily="34" charset="0"/>
              <a:ea typeface="+mj-ea"/>
              <a:cs typeface="+mj-cs"/>
            </a:endParaRPr>
          </a:p>
        </p:txBody>
      </p:sp>
      <p:sp>
        <p:nvSpPr>
          <p:cNvPr id="15" name="TextBox 14"/>
          <p:cNvSpPr txBox="1"/>
          <p:nvPr/>
        </p:nvSpPr>
        <p:spPr>
          <a:xfrm>
            <a:off x="251520" y="5805264"/>
            <a:ext cx="4032448" cy="338554"/>
          </a:xfrm>
          <a:prstGeom prst="rect">
            <a:avLst/>
          </a:prstGeom>
          <a:noFill/>
        </p:spPr>
        <p:txBody>
          <a:bodyPr wrap="square" rtlCol="0">
            <a:spAutoFit/>
          </a:bodyPr>
          <a:lstStyle/>
          <a:p>
            <a:pPr algn="ctr"/>
            <a:r>
              <a:rPr lang="en-GB" sz="1600" b="1" dirty="0" smtClean="0">
                <a:latin typeface="Century Gothic" pitchFamily="34" charset="0"/>
              </a:rPr>
              <a:t>Al Gore</a:t>
            </a:r>
            <a:r>
              <a:rPr lang="en-GB" sz="1600" dirty="0" smtClean="0">
                <a:latin typeface="Century Gothic" pitchFamily="34" charset="0"/>
              </a:rPr>
              <a:t>, former US vice-president</a:t>
            </a:r>
            <a:endParaRPr lang="en-GB" sz="1600" dirty="0">
              <a:latin typeface="Century Gothic" pitchFamily="34" charset="0"/>
            </a:endParaRPr>
          </a:p>
        </p:txBody>
      </p:sp>
      <p:sp>
        <p:nvSpPr>
          <p:cNvPr id="17" name="TextBox 16"/>
          <p:cNvSpPr txBox="1"/>
          <p:nvPr/>
        </p:nvSpPr>
        <p:spPr>
          <a:xfrm>
            <a:off x="5004048" y="5805264"/>
            <a:ext cx="3600400" cy="584775"/>
          </a:xfrm>
          <a:prstGeom prst="rect">
            <a:avLst/>
          </a:prstGeom>
          <a:noFill/>
        </p:spPr>
        <p:txBody>
          <a:bodyPr wrap="square" rtlCol="0">
            <a:spAutoFit/>
          </a:bodyPr>
          <a:lstStyle/>
          <a:p>
            <a:pPr algn="ctr"/>
            <a:r>
              <a:rPr lang="en-GB" sz="1600" b="1" dirty="0" smtClean="0">
                <a:latin typeface="Century Gothic" pitchFamily="34" charset="0"/>
              </a:rPr>
              <a:t>Intergovernmental Panel on Climate Change report, 2014</a:t>
            </a:r>
            <a:endParaRPr lang="en-GB" sz="1600" b="1" dirty="0">
              <a:latin typeface="Century Gothic" pitchFamily="34" charset="0"/>
            </a:endParaRPr>
          </a:p>
        </p:txBody>
      </p:sp>
      <p:sp>
        <p:nvSpPr>
          <p:cNvPr id="16" name="TextBox 15"/>
          <p:cNvSpPr txBox="1"/>
          <p:nvPr/>
        </p:nvSpPr>
        <p:spPr>
          <a:xfrm>
            <a:off x="5004048" y="1556792"/>
            <a:ext cx="3672408" cy="923330"/>
          </a:xfrm>
          <a:prstGeom prst="rect">
            <a:avLst/>
          </a:prstGeom>
          <a:noFill/>
        </p:spPr>
        <p:txBody>
          <a:bodyPr wrap="square" rtlCol="0">
            <a:spAutoFit/>
          </a:bodyPr>
          <a:lstStyle/>
          <a:p>
            <a:r>
              <a:rPr lang="en-GB" dirty="0" smtClean="0">
                <a:latin typeface="Century Gothic" pitchFamily="34" charset="0"/>
              </a:rPr>
              <a:t>The total global temperature increase from 1850-1899 to 2001-2005 is 0.76 ºC </a:t>
            </a:r>
            <a:r>
              <a:rPr lang="en-GB" dirty="0" smtClean="0">
                <a:latin typeface="Aharoni" pitchFamily="2" charset="-79"/>
                <a:cs typeface="Aharoni" pitchFamily="2" charset="-79"/>
              </a:rPr>
              <a:t>± </a:t>
            </a:r>
            <a:r>
              <a:rPr lang="en-GB" dirty="0" smtClean="0">
                <a:latin typeface="Century Gothic" pitchFamily="34" charset="0"/>
              </a:rPr>
              <a:t>0.19 ºC. </a:t>
            </a:r>
            <a:endParaRPr lang="en-GB" dirty="0">
              <a:latin typeface="Century Gothic" pitchFamily="34" charset="0"/>
            </a:endParaRPr>
          </a:p>
        </p:txBody>
      </p:sp>
      <p:pic>
        <p:nvPicPr>
          <p:cNvPr id="18" name="Picture 17" descr="global warming.png"/>
          <p:cNvPicPr>
            <a:picLocks noChangeAspect="1"/>
          </p:cNvPicPr>
          <p:nvPr/>
        </p:nvPicPr>
        <p:blipFill>
          <a:blip r:embed="rId4" cstate="print"/>
          <a:stretch>
            <a:fillRect/>
          </a:stretch>
        </p:blipFill>
        <p:spPr>
          <a:xfrm>
            <a:off x="5580112" y="2420888"/>
            <a:ext cx="2569437" cy="3199410"/>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323528" y="2924944"/>
            <a:ext cx="3995673" cy="2664296"/>
          </a:xfrm>
          <a:prstGeom prst="rect">
            <a:avLst/>
          </a:prstGeom>
          <a:ln>
            <a:noFill/>
          </a:ln>
          <a:effectLst>
            <a:outerShdw blurRad="292100" dist="139700" dir="2700000" algn="tl" rotWithShape="0">
              <a:srgbClr val="333333">
                <a:alpha val="65000"/>
              </a:srgbClr>
            </a:outerShdw>
          </a:effectLst>
        </p:spPr>
      </p:pic>
      <p:grpSp>
        <p:nvGrpSpPr>
          <p:cNvPr id="21" name="Group 20"/>
          <p:cNvGrpSpPr/>
          <p:nvPr/>
        </p:nvGrpSpPr>
        <p:grpSpPr>
          <a:xfrm>
            <a:off x="323528" y="1556792"/>
            <a:ext cx="3960440" cy="1200329"/>
            <a:chOff x="323528" y="1556792"/>
            <a:chExt cx="3960440" cy="1200329"/>
          </a:xfrm>
        </p:grpSpPr>
        <p:sp>
          <p:nvSpPr>
            <p:cNvPr id="13" name="TextBox 12"/>
            <p:cNvSpPr txBox="1"/>
            <p:nvPr/>
          </p:nvSpPr>
          <p:spPr>
            <a:xfrm>
              <a:off x="323528" y="1556792"/>
              <a:ext cx="3960440" cy="1200329"/>
            </a:xfrm>
            <a:prstGeom prst="rect">
              <a:avLst/>
            </a:prstGeom>
            <a:noFill/>
          </p:spPr>
          <p:txBody>
            <a:bodyPr wrap="square" rtlCol="0">
              <a:spAutoFit/>
            </a:bodyPr>
            <a:lstStyle/>
            <a:p>
              <a:pPr algn="ctr"/>
              <a:r>
                <a:rPr lang="en-GB" dirty="0" smtClean="0">
                  <a:latin typeface="Century Gothic" pitchFamily="34" charset="0"/>
                </a:rPr>
                <a:t>Nobody will do anything </a:t>
              </a:r>
              <a:br>
                <a:rPr lang="en-GB" dirty="0" smtClean="0">
                  <a:latin typeface="Century Gothic" pitchFamily="34" charset="0"/>
                </a:rPr>
              </a:br>
              <a:r>
                <a:rPr lang="en-GB" dirty="0" smtClean="0">
                  <a:latin typeface="Century Gothic" pitchFamily="34" charset="0"/>
                </a:rPr>
                <a:t>about climate change unless they are convinced humans are responsible for it.</a:t>
              </a:r>
              <a:endParaRPr lang="en-GB" sz="4400" b="1" dirty="0">
                <a:solidFill>
                  <a:srgbClr val="00B050"/>
                </a:solidFill>
                <a:latin typeface="Century Gothic" pitchFamily="34" charset="0"/>
              </a:endParaRPr>
            </a:p>
          </p:txBody>
        </p:sp>
        <p:pic>
          <p:nvPicPr>
            <p:cNvPr id="19" name="Picture 18" descr="beige quotes.png"/>
            <p:cNvPicPr>
              <a:picLocks noChangeAspect="1"/>
            </p:cNvPicPr>
            <p:nvPr/>
          </p:nvPicPr>
          <p:blipFill>
            <a:blip r:embed="rId6" cstate="print"/>
            <a:stretch>
              <a:fillRect/>
            </a:stretch>
          </p:blipFill>
          <p:spPr>
            <a:xfrm>
              <a:off x="747642" y="1560572"/>
              <a:ext cx="151950" cy="212244"/>
            </a:xfrm>
            <a:prstGeom prst="rect">
              <a:avLst/>
            </a:prstGeom>
          </p:spPr>
        </p:pic>
        <p:pic>
          <p:nvPicPr>
            <p:cNvPr id="20" name="Picture 19" descr="beige quotes.png"/>
            <p:cNvPicPr>
              <a:picLocks noChangeAspect="1"/>
            </p:cNvPicPr>
            <p:nvPr/>
          </p:nvPicPr>
          <p:blipFill>
            <a:blip r:embed="rId6" cstate="print"/>
            <a:stretch>
              <a:fillRect/>
            </a:stretch>
          </p:blipFill>
          <p:spPr>
            <a:xfrm rot="10800000">
              <a:off x="3275857" y="2492896"/>
              <a:ext cx="151950" cy="212244"/>
            </a:xfrm>
            <a:prstGeom prst="rect">
              <a:avLst/>
            </a:prstGeom>
          </p:spPr>
        </p:pic>
      </p:grpSp>
      <p:sp>
        <p:nvSpPr>
          <p:cNvPr id="23" name="TextBox 22"/>
          <p:cNvSpPr txBox="1"/>
          <p:nvPr/>
        </p:nvSpPr>
        <p:spPr>
          <a:xfrm>
            <a:off x="323528" y="836712"/>
            <a:ext cx="4104456" cy="523220"/>
          </a:xfrm>
          <a:prstGeom prst="rect">
            <a:avLst/>
          </a:prstGeom>
          <a:noFill/>
        </p:spPr>
        <p:txBody>
          <a:bodyPr wrap="square" rtlCol="0">
            <a:spAutoFit/>
          </a:bodyPr>
          <a:lstStyle/>
          <a:p>
            <a:pPr algn="ctr"/>
            <a:r>
              <a:rPr lang="en-GB" b="1" dirty="0" smtClean="0">
                <a:latin typeface="Century Gothic" pitchFamily="34" charset="0"/>
              </a:rPr>
              <a:t>Statement </a:t>
            </a:r>
            <a:r>
              <a:rPr lang="en-GB" sz="2800" b="1" dirty="0" smtClean="0">
                <a:solidFill>
                  <a:srgbClr val="00B050"/>
                </a:solidFill>
                <a:latin typeface="Century Gothic" pitchFamily="34" charset="0"/>
              </a:rPr>
              <a:t>C</a:t>
            </a:r>
            <a:endParaRPr lang="en-GB" sz="2800" b="1" dirty="0">
              <a:solidFill>
                <a:srgbClr val="00B050"/>
              </a:solidFill>
              <a:latin typeface="Century Gothic" pitchFamily="34" charset="0"/>
            </a:endParaRPr>
          </a:p>
        </p:txBody>
      </p:sp>
      <p:sp>
        <p:nvSpPr>
          <p:cNvPr id="24" name="TextBox 23"/>
          <p:cNvSpPr txBox="1"/>
          <p:nvPr/>
        </p:nvSpPr>
        <p:spPr>
          <a:xfrm>
            <a:off x="4860032" y="836712"/>
            <a:ext cx="3888432" cy="523220"/>
          </a:xfrm>
          <a:prstGeom prst="rect">
            <a:avLst/>
          </a:prstGeom>
          <a:noFill/>
        </p:spPr>
        <p:txBody>
          <a:bodyPr wrap="square" rtlCol="0">
            <a:spAutoFit/>
          </a:bodyPr>
          <a:lstStyle/>
          <a:p>
            <a:pPr algn="ctr"/>
            <a:r>
              <a:rPr lang="en-GB" b="1" dirty="0" smtClean="0">
                <a:latin typeface="Century Gothic" pitchFamily="34" charset="0"/>
              </a:rPr>
              <a:t>Statement </a:t>
            </a:r>
            <a:r>
              <a:rPr lang="en-GB" sz="2800" b="1" dirty="0" smtClean="0">
                <a:solidFill>
                  <a:srgbClr val="00B050"/>
                </a:solidFill>
                <a:latin typeface="Century Gothic" pitchFamily="34" charset="0"/>
              </a:rPr>
              <a:t>D</a:t>
            </a:r>
            <a:endParaRPr lang="en-GB" sz="2800" b="1" dirty="0">
              <a:solidFill>
                <a:srgbClr val="00B050"/>
              </a:solidFill>
              <a:latin typeface="Century Gothic" pitchFamily="34" charset="0"/>
            </a:endParaRPr>
          </a:p>
        </p:txBody>
      </p:sp>
      <p:cxnSp>
        <p:nvCxnSpPr>
          <p:cNvPr id="25" name="Straight Connector 24"/>
          <p:cNvCxnSpPr/>
          <p:nvPr/>
        </p:nvCxnSpPr>
        <p:spPr>
          <a:xfrm>
            <a:off x="4644008" y="980728"/>
            <a:ext cx="0" cy="5400600"/>
          </a:xfrm>
          <a:prstGeom prst="line">
            <a:avLst/>
          </a:prstGeom>
          <a:ln w="57150">
            <a:solidFill>
              <a:srgbClr val="00B050"/>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7813154" y="0"/>
            <a:ext cx="1296144" cy="641606"/>
            <a:chOff x="7813154" y="0"/>
            <a:chExt cx="1296144" cy="641606"/>
          </a:xfrm>
        </p:grpSpPr>
        <p:sp>
          <p:nvSpPr>
            <p:cNvPr id="8" name="TextBox 7"/>
            <p:cNvSpPr txBox="1"/>
            <p:nvPr/>
          </p:nvSpPr>
          <p:spPr>
            <a:xfrm>
              <a:off x="7813154" y="0"/>
              <a:ext cx="792088" cy="338554"/>
            </a:xfrm>
            <a:prstGeom prst="rect">
              <a:avLst/>
            </a:prstGeom>
            <a:noFill/>
          </p:spPr>
          <p:txBody>
            <a:bodyPr wrap="square" rtlCol="0">
              <a:spAutoFit/>
            </a:bodyPr>
            <a:lstStyle/>
            <a:p>
              <a:pPr algn="r"/>
              <a:r>
                <a:rPr lang="en-GB" sz="1600" dirty="0" smtClean="0">
                  <a:latin typeface="Century Gothic" pitchFamily="34" charset="0"/>
                </a:rPr>
                <a:t>SS5</a:t>
              </a:r>
              <a:endParaRPr lang="en-GB" sz="1600" dirty="0">
                <a:latin typeface="Century Gothic" pitchFamily="34" charset="0"/>
              </a:endParaRPr>
            </a:p>
          </p:txBody>
        </p:sp>
        <p:pic>
          <p:nvPicPr>
            <p:cNvPr id="9" name="Picture 8" descr="Student sheets.png"/>
            <p:cNvPicPr>
              <a:picLocks noChangeAspect="1"/>
            </p:cNvPicPr>
            <p:nvPr/>
          </p:nvPicPr>
          <p:blipFill>
            <a:blip r:embed="rId3" cstate="print"/>
            <a:stretch>
              <a:fillRect/>
            </a:stretch>
          </p:blipFill>
          <p:spPr>
            <a:xfrm>
              <a:off x="8598815" y="44624"/>
              <a:ext cx="510483" cy="596982"/>
            </a:xfrm>
            <a:prstGeom prst="rect">
              <a:avLst/>
            </a:prstGeom>
          </p:spPr>
        </p:pic>
      </p:grpSp>
      <p:sp>
        <p:nvSpPr>
          <p:cNvPr id="15" name="TextBox 14"/>
          <p:cNvSpPr txBox="1"/>
          <p:nvPr/>
        </p:nvSpPr>
        <p:spPr>
          <a:xfrm>
            <a:off x="179512" y="5877272"/>
            <a:ext cx="4320480" cy="584775"/>
          </a:xfrm>
          <a:prstGeom prst="rect">
            <a:avLst/>
          </a:prstGeom>
          <a:noFill/>
        </p:spPr>
        <p:txBody>
          <a:bodyPr wrap="square" rtlCol="0">
            <a:spAutoFit/>
          </a:bodyPr>
          <a:lstStyle/>
          <a:p>
            <a:pPr algn="ctr"/>
            <a:r>
              <a:rPr lang="en-GB" sz="1600" b="1" dirty="0" smtClean="0">
                <a:latin typeface="Century Gothic" pitchFamily="34" charset="0"/>
              </a:rPr>
              <a:t>Philip Stott</a:t>
            </a:r>
            <a:r>
              <a:rPr lang="en-GB" sz="1600" dirty="0" smtClean="0">
                <a:latin typeface="Century Gothic" pitchFamily="34" charset="0"/>
              </a:rPr>
              <a:t> </a:t>
            </a:r>
            <a:br>
              <a:rPr lang="en-GB" sz="1600" dirty="0" smtClean="0">
                <a:latin typeface="Century Gothic" pitchFamily="34" charset="0"/>
              </a:rPr>
            </a:br>
            <a:r>
              <a:rPr lang="en-GB" sz="1600" dirty="0" smtClean="0">
                <a:latin typeface="Century Gothic" pitchFamily="34" charset="0"/>
              </a:rPr>
              <a:t>retired professor of biogeography</a:t>
            </a:r>
            <a:endParaRPr lang="en-GB" sz="1600" b="1" dirty="0">
              <a:latin typeface="Century Gothic" pitchFamily="34" charset="0"/>
            </a:endParaRPr>
          </a:p>
        </p:txBody>
      </p:sp>
      <p:pic>
        <p:nvPicPr>
          <p:cNvPr id="4098" name="Picture 2" descr="http://i.istockimg.com/static/images/zoom/magnifying-glass.png"/>
          <p:cNvPicPr>
            <a:picLocks noChangeAspect="1" noChangeArrowheads="1"/>
          </p:cNvPicPr>
          <p:nvPr/>
        </p:nvPicPr>
        <p:blipFill>
          <a:blip r:embed="rId4" cstate="print"/>
          <a:srcRect/>
          <a:stretch>
            <a:fillRect/>
          </a:stretch>
        </p:blipFill>
        <p:spPr bwMode="auto">
          <a:xfrm>
            <a:off x="63500" y="-136525"/>
            <a:ext cx="438150" cy="447675"/>
          </a:xfrm>
          <a:prstGeom prst="rect">
            <a:avLst/>
          </a:prstGeom>
          <a:noFill/>
        </p:spPr>
      </p:pic>
      <p:sp>
        <p:nvSpPr>
          <p:cNvPr id="16" name="TextBox 15"/>
          <p:cNvSpPr txBox="1"/>
          <p:nvPr/>
        </p:nvSpPr>
        <p:spPr>
          <a:xfrm>
            <a:off x="4716016" y="3573016"/>
            <a:ext cx="4427984" cy="646331"/>
          </a:xfrm>
          <a:prstGeom prst="rect">
            <a:avLst/>
          </a:prstGeom>
          <a:noFill/>
        </p:spPr>
        <p:txBody>
          <a:bodyPr wrap="square" rtlCol="0">
            <a:spAutoFit/>
          </a:bodyPr>
          <a:lstStyle/>
          <a:p>
            <a:r>
              <a:rPr lang="en-GB" dirty="0" smtClean="0">
                <a:latin typeface="Century Gothic" pitchFamily="34" charset="0"/>
              </a:rPr>
              <a:t>Methane is a greenhouse gas. It is produced by cattle and growing rice.</a:t>
            </a:r>
            <a:endParaRPr lang="en-GB" dirty="0">
              <a:latin typeface="Century Gothic" pitchFamily="34" charset="0"/>
            </a:endParaRPr>
          </a:p>
        </p:txBody>
      </p:sp>
      <p:graphicFrame>
        <p:nvGraphicFramePr>
          <p:cNvPr id="17" name="Table 16"/>
          <p:cNvGraphicFramePr>
            <a:graphicFrameLocks noGrp="1"/>
          </p:cNvGraphicFramePr>
          <p:nvPr/>
        </p:nvGraphicFramePr>
        <p:xfrm>
          <a:off x="4860032" y="1412776"/>
          <a:ext cx="4104456" cy="2026920"/>
        </p:xfrm>
        <a:graphic>
          <a:graphicData uri="http://schemas.openxmlformats.org/drawingml/2006/table">
            <a:tbl>
              <a:tblPr firstRow="1" bandRow="1">
                <a:tableStyleId>{5C22544A-7EE6-4342-B048-85BDC9FD1C3A}</a:tableStyleId>
              </a:tblPr>
              <a:tblGrid>
                <a:gridCol w="919964"/>
                <a:gridCol w="3184492"/>
              </a:tblGrid>
              <a:tr h="370840">
                <a:tc>
                  <a:txBody>
                    <a:bodyPr/>
                    <a:lstStyle/>
                    <a:p>
                      <a:r>
                        <a:rPr lang="en-GB" dirty="0" smtClean="0">
                          <a:solidFill>
                            <a:schemeClr val="tx1"/>
                          </a:solidFill>
                          <a:latin typeface="Century Gothic" pitchFamily="34" charset="0"/>
                        </a:rPr>
                        <a:t>Year</a:t>
                      </a:r>
                      <a:endParaRPr lang="en-GB" dirty="0">
                        <a:solidFill>
                          <a:schemeClr val="tx1"/>
                        </a:solidFill>
                        <a:latin typeface="Century Gothic" pitchFamily="34" charset="0"/>
                      </a:endParaRPr>
                    </a:p>
                  </a:txBody>
                  <a:tcP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noFill/>
                  </a:tcPr>
                </a:tc>
                <a:tc>
                  <a:txBody>
                    <a:bodyPr/>
                    <a:lstStyle/>
                    <a:p>
                      <a:r>
                        <a:rPr lang="en-GB" dirty="0" smtClean="0">
                          <a:solidFill>
                            <a:schemeClr val="tx1"/>
                          </a:solidFill>
                          <a:latin typeface="Century Gothic" pitchFamily="34" charset="0"/>
                        </a:rPr>
                        <a:t>Concentration</a:t>
                      </a:r>
                      <a:r>
                        <a:rPr lang="en-GB" baseline="0" dirty="0" smtClean="0">
                          <a:solidFill>
                            <a:schemeClr val="tx1"/>
                          </a:solidFill>
                          <a:latin typeface="Century Gothic" pitchFamily="34" charset="0"/>
                        </a:rPr>
                        <a:t> of methane in the atmosphere (parts per billion)</a:t>
                      </a:r>
                      <a:endParaRPr lang="en-GB" dirty="0">
                        <a:solidFill>
                          <a:schemeClr val="tx1"/>
                        </a:solidFill>
                        <a:latin typeface="Century Gothic" pitchFamily="34" charset="0"/>
                      </a:endParaRPr>
                    </a:p>
                  </a:txBody>
                  <a:tcP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noFill/>
                  </a:tcPr>
                </a:tc>
              </a:tr>
              <a:tr h="370840">
                <a:tc>
                  <a:txBody>
                    <a:bodyPr/>
                    <a:lstStyle/>
                    <a:p>
                      <a:r>
                        <a:rPr lang="en-GB" dirty="0" smtClean="0">
                          <a:solidFill>
                            <a:schemeClr val="tx1"/>
                          </a:solidFill>
                          <a:latin typeface="Century Gothic" pitchFamily="34" charset="0"/>
                        </a:rPr>
                        <a:t>1750</a:t>
                      </a:r>
                      <a:endParaRPr lang="en-GB" dirty="0">
                        <a:solidFill>
                          <a:schemeClr val="tx1"/>
                        </a:solidFill>
                        <a:latin typeface="Century Gothic" pitchFamily="34" charset="0"/>
                      </a:endParaRPr>
                    </a:p>
                  </a:txBody>
                  <a:tcP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noFill/>
                  </a:tcPr>
                </a:tc>
                <a:tc>
                  <a:txBody>
                    <a:bodyPr/>
                    <a:lstStyle/>
                    <a:p>
                      <a:pPr algn="ctr"/>
                      <a:r>
                        <a:rPr lang="en-GB" dirty="0" smtClean="0">
                          <a:solidFill>
                            <a:schemeClr val="tx1"/>
                          </a:solidFill>
                          <a:latin typeface="Century Gothic" pitchFamily="34" charset="0"/>
                        </a:rPr>
                        <a:t>715</a:t>
                      </a:r>
                      <a:endParaRPr lang="en-GB" dirty="0">
                        <a:solidFill>
                          <a:schemeClr val="tx1"/>
                        </a:solidFill>
                        <a:latin typeface="Century Gothic" pitchFamily="34" charset="0"/>
                      </a:endParaRPr>
                    </a:p>
                  </a:txBody>
                  <a:tcP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noFill/>
                  </a:tcPr>
                </a:tc>
              </a:tr>
              <a:tr h="370840">
                <a:tc>
                  <a:txBody>
                    <a:bodyPr/>
                    <a:lstStyle/>
                    <a:p>
                      <a:r>
                        <a:rPr lang="en-GB" dirty="0" smtClean="0">
                          <a:solidFill>
                            <a:schemeClr val="tx1"/>
                          </a:solidFill>
                          <a:latin typeface="Century Gothic" pitchFamily="34" charset="0"/>
                        </a:rPr>
                        <a:t>1990</a:t>
                      </a:r>
                      <a:endParaRPr lang="en-GB" dirty="0">
                        <a:solidFill>
                          <a:schemeClr val="tx1"/>
                        </a:solidFill>
                        <a:latin typeface="Century Gothic" pitchFamily="34" charset="0"/>
                      </a:endParaRPr>
                    </a:p>
                  </a:txBody>
                  <a:tcP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noFill/>
                  </a:tcPr>
                </a:tc>
                <a:tc>
                  <a:txBody>
                    <a:bodyPr/>
                    <a:lstStyle/>
                    <a:p>
                      <a:pPr algn="ctr"/>
                      <a:r>
                        <a:rPr lang="en-GB" dirty="0" smtClean="0">
                          <a:solidFill>
                            <a:schemeClr val="tx1"/>
                          </a:solidFill>
                          <a:latin typeface="Century Gothic" pitchFamily="34" charset="0"/>
                        </a:rPr>
                        <a:t>1732</a:t>
                      </a:r>
                      <a:endParaRPr lang="en-GB" dirty="0">
                        <a:solidFill>
                          <a:schemeClr val="tx1"/>
                        </a:solidFill>
                        <a:latin typeface="Century Gothic" pitchFamily="34" charset="0"/>
                      </a:endParaRPr>
                    </a:p>
                  </a:txBody>
                  <a:tcP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noFill/>
                  </a:tcPr>
                </a:tc>
              </a:tr>
              <a:tr h="370840">
                <a:tc>
                  <a:txBody>
                    <a:bodyPr/>
                    <a:lstStyle/>
                    <a:p>
                      <a:r>
                        <a:rPr lang="en-GB" dirty="0" smtClean="0">
                          <a:solidFill>
                            <a:schemeClr val="tx1"/>
                          </a:solidFill>
                          <a:latin typeface="Century Gothic" pitchFamily="34" charset="0"/>
                        </a:rPr>
                        <a:t>2005</a:t>
                      </a:r>
                      <a:endParaRPr lang="en-GB" dirty="0">
                        <a:solidFill>
                          <a:schemeClr val="tx1"/>
                        </a:solidFill>
                        <a:latin typeface="Century Gothic" pitchFamily="34" charset="0"/>
                      </a:endParaRPr>
                    </a:p>
                  </a:txBody>
                  <a:tcP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noFill/>
                  </a:tcPr>
                </a:tc>
                <a:tc>
                  <a:txBody>
                    <a:bodyPr/>
                    <a:lstStyle/>
                    <a:p>
                      <a:pPr algn="ctr"/>
                      <a:r>
                        <a:rPr lang="en-GB" dirty="0" smtClean="0">
                          <a:solidFill>
                            <a:schemeClr val="tx1"/>
                          </a:solidFill>
                          <a:latin typeface="Century Gothic" pitchFamily="34" charset="0"/>
                        </a:rPr>
                        <a:t>1774</a:t>
                      </a:r>
                      <a:endParaRPr lang="en-GB" dirty="0">
                        <a:solidFill>
                          <a:schemeClr val="tx1"/>
                        </a:solidFill>
                        <a:latin typeface="Century Gothic" pitchFamily="34" charset="0"/>
                      </a:endParaRPr>
                    </a:p>
                  </a:txBody>
                  <a:tcP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noFill/>
                  </a:tcPr>
                </a:tc>
              </a:tr>
            </a:tbl>
          </a:graphicData>
        </a:graphic>
      </p:graphicFrame>
      <p:sp>
        <p:nvSpPr>
          <p:cNvPr id="18" name="TextBox 17"/>
          <p:cNvSpPr txBox="1"/>
          <p:nvPr/>
        </p:nvSpPr>
        <p:spPr>
          <a:xfrm>
            <a:off x="4860032" y="5877272"/>
            <a:ext cx="4104456" cy="584775"/>
          </a:xfrm>
          <a:prstGeom prst="rect">
            <a:avLst/>
          </a:prstGeom>
          <a:noFill/>
        </p:spPr>
        <p:txBody>
          <a:bodyPr wrap="square" rtlCol="0">
            <a:spAutoFit/>
          </a:bodyPr>
          <a:lstStyle/>
          <a:p>
            <a:r>
              <a:rPr lang="en-GB" sz="1600" b="1" dirty="0" smtClean="0">
                <a:latin typeface="Century Gothic" pitchFamily="34" charset="0"/>
              </a:rPr>
              <a:t>Data from the Intergovernmental </a:t>
            </a:r>
            <a:br>
              <a:rPr lang="en-GB" sz="1600" b="1" dirty="0" smtClean="0">
                <a:latin typeface="Century Gothic" pitchFamily="34" charset="0"/>
              </a:rPr>
            </a:br>
            <a:r>
              <a:rPr lang="en-GB" sz="1600" b="1" dirty="0" smtClean="0">
                <a:latin typeface="Century Gothic" pitchFamily="34" charset="0"/>
              </a:rPr>
              <a:t>Panel on Climate Change report, 2014</a:t>
            </a:r>
            <a:endParaRPr lang="en-GB" sz="1600" b="1" dirty="0">
              <a:latin typeface="Century Gothic" pitchFamily="34" charset="0"/>
            </a:endParaRPr>
          </a:p>
        </p:txBody>
      </p:sp>
      <p:cxnSp>
        <p:nvCxnSpPr>
          <p:cNvPr id="19" name="Straight Connector 18"/>
          <p:cNvCxnSpPr/>
          <p:nvPr/>
        </p:nvCxnSpPr>
        <p:spPr>
          <a:xfrm>
            <a:off x="4644008" y="980728"/>
            <a:ext cx="0" cy="5400600"/>
          </a:xfrm>
          <a:prstGeom prst="line">
            <a:avLst/>
          </a:prstGeom>
          <a:ln w="57150">
            <a:solidFill>
              <a:srgbClr val="00B050"/>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91680" y="332656"/>
            <a:ext cx="6192688" cy="523220"/>
          </a:xfrm>
          <a:prstGeom prst="rect">
            <a:avLst/>
          </a:prstGeom>
          <a:noFill/>
        </p:spPr>
        <p:txBody>
          <a:bodyPr wrap="square" rtlCol="0">
            <a:spAutoFit/>
          </a:bodyPr>
          <a:lstStyle/>
          <a:p>
            <a:pPr algn="ctr"/>
            <a:r>
              <a:rPr lang="en-GB" sz="2800" dirty="0" smtClean="0">
                <a:solidFill>
                  <a:srgbClr val="00B050"/>
                </a:solidFill>
                <a:latin typeface="Century Gothic" pitchFamily="34" charset="0"/>
                <a:ea typeface="+mj-ea"/>
                <a:cs typeface="+mj-cs"/>
              </a:rPr>
              <a:t>Climate change statements</a:t>
            </a:r>
            <a:endParaRPr lang="en-GB" sz="2800" dirty="0">
              <a:solidFill>
                <a:srgbClr val="00B050"/>
              </a:solidFill>
              <a:latin typeface="Century Gothic" pitchFamily="34" charset="0"/>
              <a:ea typeface="+mj-ea"/>
              <a:cs typeface="+mj-cs"/>
            </a:endParaRPr>
          </a:p>
        </p:txBody>
      </p:sp>
      <p:sp>
        <p:nvSpPr>
          <p:cNvPr id="21" name="TextBox 20"/>
          <p:cNvSpPr txBox="1"/>
          <p:nvPr/>
        </p:nvSpPr>
        <p:spPr>
          <a:xfrm>
            <a:off x="323528" y="836712"/>
            <a:ext cx="4104456" cy="523220"/>
          </a:xfrm>
          <a:prstGeom prst="rect">
            <a:avLst/>
          </a:prstGeom>
          <a:noFill/>
        </p:spPr>
        <p:txBody>
          <a:bodyPr wrap="square" rtlCol="0">
            <a:spAutoFit/>
          </a:bodyPr>
          <a:lstStyle/>
          <a:p>
            <a:pPr algn="ctr"/>
            <a:r>
              <a:rPr lang="en-GB" b="1" dirty="0" smtClean="0">
                <a:latin typeface="Century Gothic" pitchFamily="34" charset="0"/>
              </a:rPr>
              <a:t>Statement </a:t>
            </a:r>
            <a:r>
              <a:rPr lang="en-GB" sz="2800" b="1" dirty="0" smtClean="0">
                <a:solidFill>
                  <a:srgbClr val="00B050"/>
                </a:solidFill>
                <a:latin typeface="Century Gothic" pitchFamily="34" charset="0"/>
              </a:rPr>
              <a:t>E</a:t>
            </a:r>
            <a:endParaRPr lang="en-GB" sz="2800" b="1" dirty="0">
              <a:solidFill>
                <a:srgbClr val="00B050"/>
              </a:solidFill>
              <a:latin typeface="Century Gothic" pitchFamily="34" charset="0"/>
            </a:endParaRPr>
          </a:p>
        </p:txBody>
      </p:sp>
      <p:sp>
        <p:nvSpPr>
          <p:cNvPr id="22" name="TextBox 21"/>
          <p:cNvSpPr txBox="1"/>
          <p:nvPr/>
        </p:nvSpPr>
        <p:spPr>
          <a:xfrm>
            <a:off x="4860032" y="836712"/>
            <a:ext cx="3888432" cy="523220"/>
          </a:xfrm>
          <a:prstGeom prst="rect">
            <a:avLst/>
          </a:prstGeom>
          <a:noFill/>
        </p:spPr>
        <p:txBody>
          <a:bodyPr wrap="square" rtlCol="0">
            <a:spAutoFit/>
          </a:bodyPr>
          <a:lstStyle/>
          <a:p>
            <a:pPr algn="ctr"/>
            <a:r>
              <a:rPr lang="en-GB" b="1" dirty="0" smtClean="0">
                <a:latin typeface="Century Gothic" pitchFamily="34" charset="0"/>
              </a:rPr>
              <a:t>Statement </a:t>
            </a:r>
            <a:r>
              <a:rPr lang="en-GB" sz="2800" b="1" dirty="0" smtClean="0">
                <a:solidFill>
                  <a:srgbClr val="00B050"/>
                </a:solidFill>
                <a:latin typeface="Century Gothic" pitchFamily="34" charset="0"/>
              </a:rPr>
              <a:t>F</a:t>
            </a:r>
            <a:endParaRPr lang="en-GB" sz="2800" b="1" dirty="0">
              <a:solidFill>
                <a:srgbClr val="00B050"/>
              </a:solidFill>
              <a:latin typeface="Century Gothic" pitchFamily="34" charset="0"/>
            </a:endParaRPr>
          </a:p>
        </p:txBody>
      </p:sp>
      <p:pic>
        <p:nvPicPr>
          <p:cNvPr id="23" name="Picture 22" descr="sun.png"/>
          <p:cNvPicPr>
            <a:picLocks noChangeAspect="1"/>
          </p:cNvPicPr>
          <p:nvPr/>
        </p:nvPicPr>
        <p:blipFill>
          <a:blip r:embed="rId5" cstate="print"/>
          <a:stretch>
            <a:fillRect/>
          </a:stretch>
        </p:blipFill>
        <p:spPr>
          <a:xfrm>
            <a:off x="3347864" y="954304"/>
            <a:ext cx="974102" cy="962528"/>
          </a:xfrm>
          <a:prstGeom prst="rect">
            <a:avLst/>
          </a:prstGeom>
          <a:effectLst>
            <a:outerShdw blurRad="254000" sx="107000" sy="107000" algn="ctr" rotWithShape="0">
              <a:prstClr val="black">
                <a:alpha val="40000"/>
              </a:prstClr>
            </a:outerShdw>
          </a:effectLst>
        </p:spPr>
      </p:pic>
      <p:pic>
        <p:nvPicPr>
          <p:cNvPr id="3074" name="Picture 2"/>
          <p:cNvPicPr>
            <a:picLocks noChangeAspect="1" noChangeArrowheads="1"/>
          </p:cNvPicPr>
          <p:nvPr/>
        </p:nvPicPr>
        <p:blipFill>
          <a:blip r:embed="rId6" cstate="print"/>
          <a:srcRect t="35532" b="20737"/>
          <a:stretch>
            <a:fillRect/>
          </a:stretch>
        </p:blipFill>
        <p:spPr bwMode="auto">
          <a:xfrm>
            <a:off x="323528" y="4005064"/>
            <a:ext cx="4032448" cy="1735721"/>
          </a:xfrm>
          <a:prstGeom prst="rect">
            <a:avLst/>
          </a:prstGeom>
          <a:ln>
            <a:noFill/>
          </a:ln>
          <a:effectLst>
            <a:outerShdw blurRad="292100" dist="139700" dir="2700000" algn="tl" rotWithShape="0">
              <a:srgbClr val="333333">
                <a:alpha val="65000"/>
              </a:srgbClr>
            </a:outerShdw>
          </a:effectLst>
        </p:spPr>
      </p:pic>
      <p:grpSp>
        <p:nvGrpSpPr>
          <p:cNvPr id="28" name="Group 27"/>
          <p:cNvGrpSpPr/>
          <p:nvPr/>
        </p:nvGrpSpPr>
        <p:grpSpPr>
          <a:xfrm>
            <a:off x="72008" y="1556792"/>
            <a:ext cx="4427984" cy="2232248"/>
            <a:chOff x="72008" y="1628800"/>
            <a:chExt cx="4427984" cy="2232248"/>
          </a:xfrm>
        </p:grpSpPr>
        <p:sp>
          <p:nvSpPr>
            <p:cNvPr id="13" name="TextBox 12"/>
            <p:cNvSpPr txBox="1"/>
            <p:nvPr/>
          </p:nvSpPr>
          <p:spPr>
            <a:xfrm>
              <a:off x="72008" y="1675834"/>
              <a:ext cx="4427984" cy="2185214"/>
            </a:xfrm>
            <a:prstGeom prst="rect">
              <a:avLst/>
            </a:prstGeom>
            <a:noFill/>
          </p:spPr>
          <p:txBody>
            <a:bodyPr wrap="square" rtlCol="0">
              <a:spAutoFit/>
            </a:bodyPr>
            <a:lstStyle/>
            <a:p>
              <a:pPr algn="ctr"/>
              <a:r>
                <a:rPr lang="en-GB" dirty="0" smtClean="0">
                  <a:latin typeface="Century Gothic" pitchFamily="34" charset="0"/>
                </a:rPr>
                <a:t>Climate change is </a:t>
              </a:r>
              <a:br>
                <a:rPr lang="en-GB" dirty="0" smtClean="0">
                  <a:latin typeface="Century Gothic" pitchFamily="34" charset="0"/>
                </a:rPr>
              </a:br>
              <a:r>
                <a:rPr lang="en-GB" dirty="0" smtClean="0">
                  <a:latin typeface="Century Gothic" pitchFamily="34" charset="0"/>
                </a:rPr>
                <a:t>too complicated to be </a:t>
              </a:r>
              <a:br>
                <a:rPr lang="en-GB" dirty="0" smtClean="0">
                  <a:latin typeface="Century Gothic" pitchFamily="34" charset="0"/>
                </a:rPr>
              </a:br>
              <a:r>
                <a:rPr lang="en-GB" dirty="0" smtClean="0">
                  <a:latin typeface="Century Gothic" pitchFamily="34" charset="0"/>
                </a:rPr>
                <a:t>caused by just one factor. </a:t>
              </a:r>
            </a:p>
            <a:p>
              <a:pPr algn="ctr">
                <a:spcBef>
                  <a:spcPts val="1200"/>
                </a:spcBef>
              </a:pPr>
              <a:r>
                <a:rPr lang="en-GB" dirty="0" smtClean="0">
                  <a:latin typeface="Century Gothic" pitchFamily="34" charset="0"/>
                </a:rPr>
                <a:t>It is governed by hundreds of factors, including the Sun, volcanoes, water vapour, methane, carbon dioxide and atmospheric dust.</a:t>
              </a:r>
              <a:endParaRPr lang="en-GB" sz="4400" b="1" dirty="0">
                <a:solidFill>
                  <a:srgbClr val="00B050"/>
                </a:solidFill>
                <a:latin typeface="Century Gothic" pitchFamily="34" charset="0"/>
              </a:endParaRPr>
            </a:p>
          </p:txBody>
        </p:sp>
        <p:pic>
          <p:nvPicPr>
            <p:cNvPr id="25" name="Picture 24" descr="beige quotes.png"/>
            <p:cNvPicPr>
              <a:picLocks noChangeAspect="1"/>
            </p:cNvPicPr>
            <p:nvPr/>
          </p:nvPicPr>
          <p:blipFill>
            <a:blip r:embed="rId7" cstate="print"/>
            <a:stretch>
              <a:fillRect/>
            </a:stretch>
          </p:blipFill>
          <p:spPr>
            <a:xfrm>
              <a:off x="1043608" y="1628800"/>
              <a:ext cx="153345" cy="264227"/>
            </a:xfrm>
            <a:prstGeom prst="rect">
              <a:avLst/>
            </a:prstGeom>
          </p:spPr>
        </p:pic>
        <p:pic>
          <p:nvPicPr>
            <p:cNvPr id="26" name="Picture 25" descr="beige quotes.png"/>
            <p:cNvPicPr>
              <a:picLocks noChangeAspect="1"/>
            </p:cNvPicPr>
            <p:nvPr/>
          </p:nvPicPr>
          <p:blipFill>
            <a:blip r:embed="rId7" cstate="print"/>
            <a:stretch>
              <a:fillRect/>
            </a:stretch>
          </p:blipFill>
          <p:spPr>
            <a:xfrm rot="10800000">
              <a:off x="3563888" y="3573016"/>
              <a:ext cx="153345" cy="264227"/>
            </a:xfrm>
            <a:prstGeom prst="rect">
              <a:avLst/>
            </a:prstGeom>
          </p:spPr>
        </p:pic>
      </p:grpSp>
      <p:pic>
        <p:nvPicPr>
          <p:cNvPr id="30" name="Picture 29" descr="farting cow .png"/>
          <p:cNvPicPr>
            <a:picLocks noChangeAspect="1"/>
          </p:cNvPicPr>
          <p:nvPr/>
        </p:nvPicPr>
        <p:blipFill>
          <a:blip r:embed="rId8" cstate="print"/>
          <a:stretch>
            <a:fillRect/>
          </a:stretch>
        </p:blipFill>
        <p:spPr>
          <a:xfrm>
            <a:off x="5940152" y="4221088"/>
            <a:ext cx="2988411" cy="17201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7813154" y="0"/>
            <a:ext cx="1296144" cy="641606"/>
            <a:chOff x="7813154" y="0"/>
            <a:chExt cx="1296144" cy="641606"/>
          </a:xfrm>
        </p:grpSpPr>
        <p:sp>
          <p:nvSpPr>
            <p:cNvPr id="8" name="TextBox 7"/>
            <p:cNvSpPr txBox="1"/>
            <p:nvPr/>
          </p:nvSpPr>
          <p:spPr>
            <a:xfrm>
              <a:off x="7813154" y="0"/>
              <a:ext cx="792088" cy="338554"/>
            </a:xfrm>
            <a:prstGeom prst="rect">
              <a:avLst/>
            </a:prstGeom>
            <a:noFill/>
          </p:spPr>
          <p:txBody>
            <a:bodyPr wrap="square" rtlCol="0">
              <a:spAutoFit/>
            </a:bodyPr>
            <a:lstStyle/>
            <a:p>
              <a:pPr algn="r"/>
              <a:r>
                <a:rPr lang="en-GB" sz="1600" dirty="0" smtClean="0">
                  <a:latin typeface="Century Gothic" pitchFamily="34" charset="0"/>
                </a:rPr>
                <a:t>SS6</a:t>
              </a:r>
              <a:endParaRPr lang="en-GB" sz="1600" dirty="0">
                <a:latin typeface="Century Gothic" pitchFamily="34" charset="0"/>
              </a:endParaRPr>
            </a:p>
          </p:txBody>
        </p:sp>
        <p:pic>
          <p:nvPicPr>
            <p:cNvPr id="9" name="Picture 8" descr="Student sheets.png"/>
            <p:cNvPicPr>
              <a:picLocks noChangeAspect="1"/>
            </p:cNvPicPr>
            <p:nvPr/>
          </p:nvPicPr>
          <p:blipFill>
            <a:blip r:embed="rId3" cstate="print"/>
            <a:stretch>
              <a:fillRect/>
            </a:stretch>
          </p:blipFill>
          <p:spPr>
            <a:xfrm>
              <a:off x="8598815" y="44624"/>
              <a:ext cx="510483" cy="596982"/>
            </a:xfrm>
            <a:prstGeom prst="rect">
              <a:avLst/>
            </a:prstGeom>
          </p:spPr>
        </p:pic>
      </p:grpSp>
      <p:sp>
        <p:nvSpPr>
          <p:cNvPr id="15" name="TextBox 14"/>
          <p:cNvSpPr txBox="1"/>
          <p:nvPr/>
        </p:nvSpPr>
        <p:spPr>
          <a:xfrm>
            <a:off x="4860032" y="6021288"/>
            <a:ext cx="4104456" cy="338554"/>
          </a:xfrm>
          <a:prstGeom prst="rect">
            <a:avLst/>
          </a:prstGeom>
          <a:noFill/>
        </p:spPr>
        <p:txBody>
          <a:bodyPr wrap="square" rtlCol="0">
            <a:spAutoFit/>
          </a:bodyPr>
          <a:lstStyle/>
          <a:p>
            <a:pPr algn="ctr"/>
            <a:r>
              <a:rPr lang="en-GB" sz="1600" b="1" dirty="0" smtClean="0">
                <a:latin typeface="Century Gothic" pitchFamily="34" charset="0"/>
              </a:rPr>
              <a:t>The European Foundation</a:t>
            </a:r>
            <a:endParaRPr lang="en-GB" sz="1600" b="1" dirty="0">
              <a:latin typeface="Century Gothic" pitchFamily="34" charset="0"/>
            </a:endParaRPr>
          </a:p>
        </p:txBody>
      </p:sp>
      <p:sp>
        <p:nvSpPr>
          <p:cNvPr id="18" name="TextBox 17"/>
          <p:cNvSpPr txBox="1"/>
          <p:nvPr/>
        </p:nvSpPr>
        <p:spPr>
          <a:xfrm>
            <a:off x="179512" y="6021288"/>
            <a:ext cx="4320480" cy="338554"/>
          </a:xfrm>
          <a:prstGeom prst="rect">
            <a:avLst/>
          </a:prstGeom>
          <a:noFill/>
        </p:spPr>
        <p:txBody>
          <a:bodyPr wrap="square" rtlCol="0">
            <a:spAutoFit/>
          </a:bodyPr>
          <a:lstStyle/>
          <a:p>
            <a:pPr algn="ctr"/>
            <a:r>
              <a:rPr lang="en-GB" sz="1600" b="1" dirty="0" smtClean="0">
                <a:latin typeface="Century Gothic" pitchFamily="34" charset="0"/>
              </a:rPr>
              <a:t>Graph from NASA</a:t>
            </a:r>
            <a:endParaRPr lang="en-GB" sz="1600" b="1" dirty="0">
              <a:latin typeface="Century Gothic" pitchFamily="34" charset="0"/>
            </a:endParaRPr>
          </a:p>
        </p:txBody>
      </p:sp>
      <p:sp>
        <p:nvSpPr>
          <p:cNvPr id="20" name="TextBox 19"/>
          <p:cNvSpPr txBox="1"/>
          <p:nvPr/>
        </p:nvSpPr>
        <p:spPr>
          <a:xfrm>
            <a:off x="395536" y="4077072"/>
            <a:ext cx="4104456" cy="1908215"/>
          </a:xfrm>
          <a:prstGeom prst="rect">
            <a:avLst/>
          </a:prstGeom>
          <a:noFill/>
        </p:spPr>
        <p:txBody>
          <a:bodyPr wrap="square" rtlCol="0">
            <a:spAutoFit/>
          </a:bodyPr>
          <a:lstStyle/>
          <a:p>
            <a:r>
              <a:rPr lang="en-GB" dirty="0" smtClean="0">
                <a:latin typeface="Century Gothic" pitchFamily="34" charset="0"/>
              </a:rPr>
              <a:t>The graph shows the global temperature difference compared to the average temperature between 1951 and 1980.</a:t>
            </a:r>
          </a:p>
          <a:p>
            <a:pPr>
              <a:spcBef>
                <a:spcPts val="1200"/>
              </a:spcBef>
            </a:pPr>
            <a:r>
              <a:rPr lang="en-GB" dirty="0" smtClean="0">
                <a:latin typeface="Century Gothic" pitchFamily="34" charset="0"/>
              </a:rPr>
              <a:t>The vertical black lines show uncertainty.</a:t>
            </a:r>
            <a:endParaRPr lang="en-GB" dirty="0">
              <a:latin typeface="Century Gothic" pitchFamily="34" charset="0"/>
            </a:endParaRPr>
          </a:p>
        </p:txBody>
      </p:sp>
      <p:cxnSp>
        <p:nvCxnSpPr>
          <p:cNvPr id="23" name="Straight Connector 22"/>
          <p:cNvCxnSpPr/>
          <p:nvPr/>
        </p:nvCxnSpPr>
        <p:spPr>
          <a:xfrm>
            <a:off x="4644008" y="980728"/>
            <a:ext cx="0" cy="5400600"/>
          </a:xfrm>
          <a:prstGeom prst="line">
            <a:avLst/>
          </a:prstGeom>
          <a:ln w="57150">
            <a:solidFill>
              <a:srgbClr val="00B050"/>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91680" y="332656"/>
            <a:ext cx="6192688" cy="523220"/>
          </a:xfrm>
          <a:prstGeom prst="rect">
            <a:avLst/>
          </a:prstGeom>
          <a:noFill/>
        </p:spPr>
        <p:txBody>
          <a:bodyPr wrap="square" rtlCol="0">
            <a:spAutoFit/>
          </a:bodyPr>
          <a:lstStyle/>
          <a:p>
            <a:pPr algn="ctr"/>
            <a:r>
              <a:rPr lang="en-GB" sz="2800" dirty="0" smtClean="0">
                <a:solidFill>
                  <a:srgbClr val="00B050"/>
                </a:solidFill>
                <a:latin typeface="Century Gothic" pitchFamily="34" charset="0"/>
                <a:ea typeface="+mj-ea"/>
                <a:cs typeface="+mj-cs"/>
              </a:rPr>
              <a:t>Climate change statements</a:t>
            </a:r>
            <a:endParaRPr lang="en-GB" sz="2800" dirty="0">
              <a:solidFill>
                <a:srgbClr val="00B050"/>
              </a:solidFill>
              <a:latin typeface="Century Gothic" pitchFamily="34" charset="0"/>
              <a:ea typeface="+mj-ea"/>
              <a:cs typeface="+mj-cs"/>
            </a:endParaRPr>
          </a:p>
        </p:txBody>
      </p:sp>
      <p:sp>
        <p:nvSpPr>
          <p:cNvPr id="25" name="TextBox 24"/>
          <p:cNvSpPr txBox="1"/>
          <p:nvPr/>
        </p:nvSpPr>
        <p:spPr>
          <a:xfrm>
            <a:off x="323528" y="836712"/>
            <a:ext cx="4104456" cy="523220"/>
          </a:xfrm>
          <a:prstGeom prst="rect">
            <a:avLst/>
          </a:prstGeom>
          <a:noFill/>
        </p:spPr>
        <p:txBody>
          <a:bodyPr wrap="square" rtlCol="0">
            <a:spAutoFit/>
          </a:bodyPr>
          <a:lstStyle/>
          <a:p>
            <a:pPr algn="ctr"/>
            <a:r>
              <a:rPr lang="en-GB" b="1" dirty="0" smtClean="0">
                <a:latin typeface="Century Gothic" pitchFamily="34" charset="0"/>
              </a:rPr>
              <a:t>Statement </a:t>
            </a:r>
            <a:r>
              <a:rPr lang="en-GB" sz="2800" b="1" dirty="0" smtClean="0">
                <a:solidFill>
                  <a:srgbClr val="00B050"/>
                </a:solidFill>
                <a:latin typeface="Century Gothic" pitchFamily="34" charset="0"/>
              </a:rPr>
              <a:t>G</a:t>
            </a:r>
            <a:endParaRPr lang="en-GB" sz="2800" b="1" dirty="0">
              <a:solidFill>
                <a:srgbClr val="00B050"/>
              </a:solidFill>
              <a:latin typeface="Century Gothic" pitchFamily="34" charset="0"/>
            </a:endParaRPr>
          </a:p>
        </p:txBody>
      </p:sp>
      <p:sp>
        <p:nvSpPr>
          <p:cNvPr id="26" name="TextBox 25"/>
          <p:cNvSpPr txBox="1"/>
          <p:nvPr/>
        </p:nvSpPr>
        <p:spPr>
          <a:xfrm>
            <a:off x="4860032" y="836712"/>
            <a:ext cx="3888432" cy="523220"/>
          </a:xfrm>
          <a:prstGeom prst="rect">
            <a:avLst/>
          </a:prstGeom>
          <a:noFill/>
        </p:spPr>
        <p:txBody>
          <a:bodyPr wrap="square" rtlCol="0">
            <a:spAutoFit/>
          </a:bodyPr>
          <a:lstStyle/>
          <a:p>
            <a:pPr algn="ctr"/>
            <a:r>
              <a:rPr lang="en-GB" b="1" dirty="0" smtClean="0">
                <a:latin typeface="Century Gothic" pitchFamily="34" charset="0"/>
              </a:rPr>
              <a:t>Statement </a:t>
            </a:r>
            <a:r>
              <a:rPr lang="en-GB" sz="2800" b="1" dirty="0" smtClean="0">
                <a:solidFill>
                  <a:srgbClr val="00B050"/>
                </a:solidFill>
                <a:latin typeface="Century Gothic" pitchFamily="34" charset="0"/>
              </a:rPr>
              <a:t>H</a:t>
            </a:r>
            <a:endParaRPr lang="en-GB" sz="2800" b="1" dirty="0">
              <a:solidFill>
                <a:srgbClr val="00B050"/>
              </a:solidFill>
              <a:latin typeface="Century Gothic" pitchFamily="34" charset="0"/>
            </a:endParaRPr>
          </a:p>
        </p:txBody>
      </p:sp>
      <p:grpSp>
        <p:nvGrpSpPr>
          <p:cNvPr id="30" name="Group 29"/>
          <p:cNvGrpSpPr/>
          <p:nvPr/>
        </p:nvGrpSpPr>
        <p:grpSpPr>
          <a:xfrm>
            <a:off x="4860032" y="1839982"/>
            <a:ext cx="4104456" cy="940946"/>
            <a:chOff x="4860032" y="1551950"/>
            <a:chExt cx="4104456" cy="940946"/>
          </a:xfrm>
        </p:grpSpPr>
        <p:sp>
          <p:nvSpPr>
            <p:cNvPr id="13" name="TextBox 12"/>
            <p:cNvSpPr txBox="1"/>
            <p:nvPr/>
          </p:nvSpPr>
          <p:spPr>
            <a:xfrm>
              <a:off x="4860032" y="1569566"/>
              <a:ext cx="4104456" cy="923330"/>
            </a:xfrm>
            <a:prstGeom prst="rect">
              <a:avLst/>
            </a:prstGeom>
            <a:noFill/>
          </p:spPr>
          <p:txBody>
            <a:bodyPr wrap="square" rtlCol="0">
              <a:spAutoFit/>
            </a:bodyPr>
            <a:lstStyle/>
            <a:p>
              <a:pPr algn="ctr"/>
              <a:r>
                <a:rPr lang="en-GB" dirty="0" smtClean="0">
                  <a:latin typeface="Century Gothic" pitchFamily="34" charset="0"/>
                </a:rPr>
                <a:t>Significant changes in </a:t>
              </a:r>
              <a:br>
                <a:rPr lang="en-GB" dirty="0" smtClean="0">
                  <a:latin typeface="Century Gothic" pitchFamily="34" charset="0"/>
                </a:rPr>
              </a:br>
              <a:r>
                <a:rPr lang="en-GB" dirty="0" smtClean="0">
                  <a:latin typeface="Century Gothic" pitchFamily="34" charset="0"/>
                </a:rPr>
                <a:t>climate have  continually occurred throughout time</a:t>
              </a:r>
              <a:endParaRPr lang="en-GB" sz="4400" b="1" dirty="0">
                <a:solidFill>
                  <a:srgbClr val="00B050"/>
                </a:solidFill>
                <a:latin typeface="Century Gothic" pitchFamily="34" charset="0"/>
              </a:endParaRPr>
            </a:p>
          </p:txBody>
        </p:sp>
        <p:pic>
          <p:nvPicPr>
            <p:cNvPr id="27" name="Picture 26" descr="beige quotes.png"/>
            <p:cNvPicPr>
              <a:picLocks noChangeAspect="1"/>
            </p:cNvPicPr>
            <p:nvPr/>
          </p:nvPicPr>
          <p:blipFill>
            <a:blip r:embed="rId4" cstate="print"/>
            <a:stretch>
              <a:fillRect/>
            </a:stretch>
          </p:blipFill>
          <p:spPr>
            <a:xfrm>
              <a:off x="5520977" y="1551950"/>
              <a:ext cx="133150" cy="185984"/>
            </a:xfrm>
            <a:prstGeom prst="rect">
              <a:avLst/>
            </a:prstGeom>
          </p:spPr>
        </p:pic>
        <p:pic>
          <p:nvPicPr>
            <p:cNvPr id="29" name="Picture 28" descr="beige quotes.png"/>
            <p:cNvPicPr>
              <a:picLocks noChangeAspect="1"/>
            </p:cNvPicPr>
            <p:nvPr/>
          </p:nvPicPr>
          <p:blipFill>
            <a:blip r:embed="rId4" cstate="print"/>
            <a:stretch>
              <a:fillRect/>
            </a:stretch>
          </p:blipFill>
          <p:spPr>
            <a:xfrm rot="10800000">
              <a:off x="7827983" y="2243470"/>
              <a:ext cx="133150" cy="185984"/>
            </a:xfrm>
            <a:prstGeom prst="rect">
              <a:avLst/>
            </a:prstGeom>
          </p:spPr>
        </p:pic>
      </p:grpSp>
      <p:sp>
        <p:nvSpPr>
          <p:cNvPr id="57" name="TextBox 56"/>
          <p:cNvSpPr txBox="1"/>
          <p:nvPr/>
        </p:nvSpPr>
        <p:spPr>
          <a:xfrm>
            <a:off x="4788024" y="5157192"/>
            <a:ext cx="1440160" cy="246221"/>
          </a:xfrm>
          <a:prstGeom prst="rect">
            <a:avLst/>
          </a:prstGeom>
          <a:noFill/>
        </p:spPr>
        <p:txBody>
          <a:bodyPr wrap="square" rtlCol="0">
            <a:spAutoFit/>
          </a:bodyPr>
          <a:lstStyle/>
          <a:p>
            <a:r>
              <a:rPr lang="en-GB" sz="1000" b="1" dirty="0" smtClean="0">
                <a:latin typeface="Century Gothic" pitchFamily="34" charset="0"/>
              </a:rPr>
              <a:t>Graph credit: </a:t>
            </a:r>
            <a:r>
              <a:rPr lang="en-GB" sz="1000" dirty="0" smtClean="0">
                <a:latin typeface="Century Gothic" pitchFamily="34" charset="0"/>
              </a:rPr>
              <a:t>NASA</a:t>
            </a:r>
          </a:p>
        </p:txBody>
      </p:sp>
      <p:grpSp>
        <p:nvGrpSpPr>
          <p:cNvPr id="41" name="Group 40"/>
          <p:cNvGrpSpPr/>
          <p:nvPr/>
        </p:nvGrpSpPr>
        <p:grpSpPr>
          <a:xfrm>
            <a:off x="4788024" y="2924945"/>
            <a:ext cx="4320480" cy="2396008"/>
            <a:chOff x="4788024" y="2924945"/>
            <a:chExt cx="4320480" cy="2396008"/>
          </a:xfrm>
        </p:grpSpPr>
        <p:pic>
          <p:nvPicPr>
            <p:cNvPr id="52" name="Picture 51" descr="Statement H.png"/>
            <p:cNvPicPr>
              <a:picLocks noChangeAspect="1"/>
            </p:cNvPicPr>
            <p:nvPr/>
          </p:nvPicPr>
          <p:blipFill>
            <a:blip r:embed="rId5" cstate="print"/>
            <a:stretch>
              <a:fillRect/>
            </a:stretch>
          </p:blipFill>
          <p:spPr>
            <a:xfrm>
              <a:off x="5375479" y="3501009"/>
              <a:ext cx="3589009" cy="967394"/>
            </a:xfrm>
            <a:prstGeom prst="rect">
              <a:avLst/>
            </a:prstGeom>
            <a:effectLst>
              <a:outerShdw blurRad="50800" dist="38100" dir="2700000" algn="tl" rotWithShape="0">
                <a:prstClr val="black">
                  <a:alpha val="40000"/>
                </a:prstClr>
              </a:outerShdw>
            </a:effectLst>
          </p:spPr>
        </p:pic>
        <p:sp>
          <p:nvSpPr>
            <p:cNvPr id="53" name="TextBox 52"/>
            <p:cNvSpPr txBox="1"/>
            <p:nvPr/>
          </p:nvSpPr>
          <p:spPr>
            <a:xfrm>
              <a:off x="7812360" y="5013176"/>
              <a:ext cx="1296144" cy="307777"/>
            </a:xfrm>
            <a:prstGeom prst="rect">
              <a:avLst/>
            </a:prstGeom>
            <a:noFill/>
          </p:spPr>
          <p:txBody>
            <a:bodyPr wrap="square" rtlCol="0">
              <a:spAutoFit/>
            </a:bodyPr>
            <a:lstStyle/>
            <a:p>
              <a:r>
                <a:rPr lang="en-GB" sz="1400" dirty="0" smtClean="0">
                  <a:latin typeface="Century Gothic" pitchFamily="34" charset="0"/>
                </a:rPr>
                <a:t>Last Ice Age</a:t>
              </a:r>
            </a:p>
          </p:txBody>
        </p:sp>
        <p:sp>
          <p:nvSpPr>
            <p:cNvPr id="56" name="TextBox 55"/>
            <p:cNvSpPr txBox="1"/>
            <p:nvPr/>
          </p:nvSpPr>
          <p:spPr>
            <a:xfrm rot="16200000">
              <a:off x="3979967" y="3733002"/>
              <a:ext cx="2016224" cy="400110"/>
            </a:xfrm>
            <a:prstGeom prst="rect">
              <a:avLst/>
            </a:prstGeom>
            <a:noFill/>
          </p:spPr>
          <p:txBody>
            <a:bodyPr wrap="square" rtlCol="0">
              <a:spAutoFit/>
            </a:bodyPr>
            <a:lstStyle/>
            <a:p>
              <a:r>
                <a:rPr lang="en-GB" sz="1000" dirty="0" smtClean="0">
                  <a:latin typeface="Century Gothic" pitchFamily="34" charset="0"/>
                </a:rPr>
                <a:t>Global average temperature compared to present (ºC)</a:t>
              </a:r>
            </a:p>
          </p:txBody>
        </p:sp>
        <p:sp>
          <p:nvSpPr>
            <p:cNvPr id="58" name="TextBox 57"/>
            <p:cNvSpPr txBox="1"/>
            <p:nvPr/>
          </p:nvSpPr>
          <p:spPr>
            <a:xfrm>
              <a:off x="5940152" y="4653137"/>
              <a:ext cx="2592288" cy="246221"/>
            </a:xfrm>
            <a:prstGeom prst="rect">
              <a:avLst/>
            </a:prstGeom>
            <a:noFill/>
          </p:spPr>
          <p:txBody>
            <a:bodyPr wrap="square" rtlCol="0">
              <a:spAutoFit/>
            </a:bodyPr>
            <a:lstStyle/>
            <a:p>
              <a:r>
                <a:rPr lang="en-GB" sz="1000" dirty="0" smtClean="0">
                  <a:latin typeface="Century Gothic" pitchFamily="34" charset="0"/>
                </a:rPr>
                <a:t>Time (millions of years before present)</a:t>
              </a:r>
            </a:p>
          </p:txBody>
        </p:sp>
        <p:sp>
          <p:nvSpPr>
            <p:cNvPr id="61" name="TextBox 60"/>
            <p:cNvSpPr txBox="1"/>
            <p:nvPr/>
          </p:nvSpPr>
          <p:spPr>
            <a:xfrm>
              <a:off x="5004048" y="3501009"/>
              <a:ext cx="432048" cy="1015663"/>
            </a:xfrm>
            <a:prstGeom prst="rect">
              <a:avLst/>
            </a:prstGeom>
            <a:noFill/>
          </p:spPr>
          <p:txBody>
            <a:bodyPr wrap="square" rtlCol="0">
              <a:spAutoFit/>
            </a:bodyPr>
            <a:lstStyle/>
            <a:p>
              <a:pPr algn="r">
                <a:spcBef>
                  <a:spcPts val="600"/>
                </a:spcBef>
              </a:pPr>
              <a:r>
                <a:rPr lang="en-GB" sz="800" dirty="0" smtClean="0">
                  <a:latin typeface="Century Gothic" pitchFamily="34" charset="0"/>
                </a:rPr>
                <a:t>2</a:t>
              </a:r>
            </a:p>
            <a:p>
              <a:pPr algn="r">
                <a:spcBef>
                  <a:spcPts val="600"/>
                </a:spcBef>
              </a:pPr>
              <a:r>
                <a:rPr lang="en-GB" sz="800" dirty="0" smtClean="0">
                  <a:latin typeface="Century Gothic" pitchFamily="34" charset="0"/>
                </a:rPr>
                <a:t>0</a:t>
              </a:r>
            </a:p>
            <a:p>
              <a:pPr algn="r">
                <a:spcBef>
                  <a:spcPts val="600"/>
                </a:spcBef>
              </a:pPr>
              <a:r>
                <a:rPr lang="en-GB" sz="800" dirty="0" smtClean="0">
                  <a:latin typeface="Century Gothic" pitchFamily="34" charset="0"/>
                </a:rPr>
                <a:t>–2</a:t>
              </a:r>
            </a:p>
            <a:p>
              <a:pPr algn="r">
                <a:spcBef>
                  <a:spcPts val="600"/>
                </a:spcBef>
              </a:pPr>
              <a:r>
                <a:rPr lang="en-GB" sz="800" dirty="0" smtClean="0">
                  <a:latin typeface="Century Gothic" pitchFamily="34" charset="0"/>
                </a:rPr>
                <a:t>–4</a:t>
              </a:r>
            </a:p>
            <a:p>
              <a:pPr algn="r">
                <a:spcBef>
                  <a:spcPts val="600"/>
                </a:spcBef>
              </a:pPr>
              <a:r>
                <a:rPr lang="en-GB" sz="800" dirty="0" smtClean="0">
                  <a:latin typeface="Century Gothic" pitchFamily="34" charset="0"/>
                </a:rPr>
                <a:t>–6</a:t>
              </a:r>
            </a:p>
          </p:txBody>
        </p:sp>
        <p:sp>
          <p:nvSpPr>
            <p:cNvPr id="62" name="TextBox 61"/>
            <p:cNvSpPr txBox="1"/>
            <p:nvPr/>
          </p:nvSpPr>
          <p:spPr>
            <a:xfrm>
              <a:off x="5220072" y="4509700"/>
              <a:ext cx="3816424" cy="215444"/>
            </a:xfrm>
            <a:prstGeom prst="rect">
              <a:avLst/>
            </a:prstGeom>
            <a:noFill/>
          </p:spPr>
          <p:txBody>
            <a:bodyPr wrap="square" rtlCol="0">
              <a:spAutoFit/>
            </a:bodyPr>
            <a:lstStyle/>
            <a:p>
              <a:pPr>
                <a:tabLst>
                  <a:tab pos="538163" algn="ctr"/>
                  <a:tab pos="987425" algn="ctr"/>
                  <a:tab pos="1439863" algn="ctr"/>
                  <a:tab pos="1797050" algn="ctr"/>
                  <a:tab pos="2238375" algn="ctr"/>
                  <a:tab pos="2689225" algn="ctr"/>
                  <a:tab pos="3143250" algn="ctr"/>
                  <a:tab pos="3584575" algn="ctr"/>
                </a:tabLst>
              </a:pPr>
              <a:r>
                <a:rPr lang="en-GB" sz="800" dirty="0" smtClean="0">
                  <a:latin typeface="Century Gothic" pitchFamily="34" charset="0"/>
                </a:rPr>
                <a:t>0.8	0.7	0.6	0.5	0.4	0.3	0.2	0.1	0</a:t>
              </a:r>
            </a:p>
          </p:txBody>
        </p:sp>
      </p:grpSp>
      <p:grpSp>
        <p:nvGrpSpPr>
          <p:cNvPr id="40" name="Group 39"/>
          <p:cNvGrpSpPr/>
          <p:nvPr/>
        </p:nvGrpSpPr>
        <p:grpSpPr>
          <a:xfrm>
            <a:off x="77306" y="1196753"/>
            <a:ext cx="4422686" cy="2766500"/>
            <a:chOff x="77306" y="1196753"/>
            <a:chExt cx="4422686" cy="2766500"/>
          </a:xfrm>
        </p:grpSpPr>
        <p:pic>
          <p:nvPicPr>
            <p:cNvPr id="33" name="Picture 32" descr="Statement G 1.png"/>
            <p:cNvPicPr>
              <a:picLocks noChangeAspect="1"/>
            </p:cNvPicPr>
            <p:nvPr/>
          </p:nvPicPr>
          <p:blipFill>
            <a:blip r:embed="rId6" cstate="print"/>
            <a:stretch>
              <a:fillRect/>
            </a:stretch>
          </p:blipFill>
          <p:spPr>
            <a:xfrm>
              <a:off x="539552" y="1556792"/>
              <a:ext cx="3960440" cy="1937079"/>
            </a:xfrm>
            <a:prstGeom prst="rect">
              <a:avLst/>
            </a:prstGeom>
          </p:spPr>
        </p:pic>
        <p:pic>
          <p:nvPicPr>
            <p:cNvPr id="31" name="Picture 30" descr="Statement G 2.png"/>
            <p:cNvPicPr>
              <a:picLocks noChangeAspect="1"/>
            </p:cNvPicPr>
            <p:nvPr/>
          </p:nvPicPr>
          <p:blipFill>
            <a:blip r:embed="rId7" cstate="print"/>
            <a:stretch>
              <a:fillRect/>
            </a:stretch>
          </p:blipFill>
          <p:spPr>
            <a:xfrm>
              <a:off x="535330" y="1628800"/>
              <a:ext cx="3964662" cy="1944216"/>
            </a:xfrm>
            <a:prstGeom prst="rect">
              <a:avLst/>
            </a:prstGeom>
          </p:spPr>
        </p:pic>
        <p:sp>
          <p:nvSpPr>
            <p:cNvPr id="34" name="TextBox 33"/>
            <p:cNvSpPr txBox="1"/>
            <p:nvPr/>
          </p:nvSpPr>
          <p:spPr>
            <a:xfrm>
              <a:off x="107504" y="1523737"/>
              <a:ext cx="485040" cy="2049279"/>
            </a:xfrm>
            <a:prstGeom prst="rect">
              <a:avLst/>
            </a:prstGeom>
            <a:noFill/>
          </p:spPr>
          <p:txBody>
            <a:bodyPr wrap="square" rtlCol="0">
              <a:spAutoFit/>
            </a:bodyPr>
            <a:lstStyle/>
            <a:p>
              <a:pPr algn="r">
                <a:spcBef>
                  <a:spcPts val="1850"/>
                </a:spcBef>
              </a:pPr>
              <a:r>
                <a:rPr lang="en-GB" sz="800" dirty="0" smtClean="0">
                  <a:latin typeface="Century Gothic" pitchFamily="34" charset="0"/>
                </a:rPr>
                <a:t>0.6</a:t>
              </a:r>
            </a:p>
            <a:p>
              <a:pPr algn="r">
                <a:spcBef>
                  <a:spcPts val="1850"/>
                </a:spcBef>
              </a:pPr>
              <a:r>
                <a:rPr lang="en-GB" sz="800" dirty="0" smtClean="0">
                  <a:latin typeface="Century Gothic" pitchFamily="34" charset="0"/>
                </a:rPr>
                <a:t>0.4</a:t>
              </a:r>
            </a:p>
            <a:p>
              <a:pPr algn="r">
                <a:spcBef>
                  <a:spcPts val="1850"/>
                </a:spcBef>
              </a:pPr>
              <a:r>
                <a:rPr lang="en-GB" sz="800" dirty="0" smtClean="0">
                  <a:latin typeface="Century Gothic" pitchFamily="34" charset="0"/>
                </a:rPr>
                <a:t>0.2</a:t>
              </a:r>
            </a:p>
            <a:p>
              <a:pPr algn="r">
                <a:spcBef>
                  <a:spcPts val="1850"/>
                </a:spcBef>
              </a:pPr>
              <a:r>
                <a:rPr lang="en-GB" sz="800" dirty="0" smtClean="0">
                  <a:latin typeface="Century Gothic" pitchFamily="34" charset="0"/>
                </a:rPr>
                <a:t>0</a:t>
              </a:r>
            </a:p>
            <a:p>
              <a:pPr algn="r">
                <a:spcBef>
                  <a:spcPts val="1850"/>
                </a:spcBef>
              </a:pPr>
              <a:r>
                <a:rPr lang="en-GB" sz="800" dirty="0" smtClean="0">
                  <a:latin typeface="Century Gothic" pitchFamily="34" charset="0"/>
                </a:rPr>
                <a:t>–0.2</a:t>
              </a:r>
            </a:p>
            <a:p>
              <a:pPr algn="r">
                <a:spcBef>
                  <a:spcPts val="1850"/>
                </a:spcBef>
              </a:pPr>
              <a:r>
                <a:rPr lang="en-GB" sz="800" dirty="0" smtClean="0">
                  <a:latin typeface="Century Gothic" pitchFamily="34" charset="0"/>
                </a:rPr>
                <a:t>–0.4</a:t>
              </a:r>
            </a:p>
          </p:txBody>
        </p:sp>
        <p:sp>
          <p:nvSpPr>
            <p:cNvPr id="35" name="TextBox 34"/>
            <p:cNvSpPr txBox="1"/>
            <p:nvPr/>
          </p:nvSpPr>
          <p:spPr>
            <a:xfrm rot="16200000">
              <a:off x="-1031367" y="2305426"/>
              <a:ext cx="2463568" cy="246221"/>
            </a:xfrm>
            <a:prstGeom prst="rect">
              <a:avLst/>
            </a:prstGeom>
            <a:noFill/>
          </p:spPr>
          <p:txBody>
            <a:bodyPr wrap="square" rtlCol="0">
              <a:spAutoFit/>
            </a:bodyPr>
            <a:lstStyle/>
            <a:p>
              <a:r>
                <a:rPr lang="en-GB" sz="1000" dirty="0" smtClean="0">
                  <a:latin typeface="Century Gothic" pitchFamily="34" charset="0"/>
                </a:rPr>
                <a:t>Global temperature difference (ºC)</a:t>
              </a:r>
              <a:endParaRPr lang="en-GB" sz="1000" dirty="0">
                <a:latin typeface="Century Gothic" pitchFamily="34" charset="0"/>
              </a:endParaRPr>
            </a:p>
          </p:txBody>
        </p:sp>
        <p:sp>
          <p:nvSpPr>
            <p:cNvPr id="36" name="TextBox 35"/>
            <p:cNvSpPr txBox="1"/>
            <p:nvPr/>
          </p:nvSpPr>
          <p:spPr>
            <a:xfrm>
              <a:off x="323528" y="3573016"/>
              <a:ext cx="4176464" cy="215444"/>
            </a:xfrm>
            <a:prstGeom prst="rect">
              <a:avLst/>
            </a:prstGeom>
            <a:noFill/>
          </p:spPr>
          <p:txBody>
            <a:bodyPr wrap="square" rtlCol="0">
              <a:spAutoFit/>
            </a:bodyPr>
            <a:lstStyle/>
            <a:p>
              <a:pPr>
                <a:tabLst>
                  <a:tab pos="714375" algn="ctr"/>
                  <a:tab pos="1344613" algn="ctr"/>
                  <a:tab pos="1881188" algn="ctr"/>
                  <a:tab pos="2511425" algn="ctr"/>
                  <a:tab pos="3048000" algn="ctr"/>
                  <a:tab pos="3678238" algn="ctr"/>
                </a:tabLst>
              </a:pPr>
              <a:r>
                <a:rPr lang="en-GB" sz="800" dirty="0" smtClean="0">
                  <a:latin typeface="Century Gothic" pitchFamily="34" charset="0"/>
                </a:rPr>
                <a:t>1880	1900	1920	1940	1960	1980	2000</a:t>
              </a:r>
            </a:p>
          </p:txBody>
        </p:sp>
        <p:sp>
          <p:nvSpPr>
            <p:cNvPr id="37" name="TextBox 36"/>
            <p:cNvSpPr txBox="1"/>
            <p:nvPr/>
          </p:nvSpPr>
          <p:spPr>
            <a:xfrm>
              <a:off x="755576" y="1772816"/>
              <a:ext cx="2304256" cy="307777"/>
            </a:xfrm>
            <a:prstGeom prst="rect">
              <a:avLst/>
            </a:prstGeom>
            <a:noFill/>
          </p:spPr>
          <p:txBody>
            <a:bodyPr wrap="square" rtlCol="0">
              <a:spAutoFit/>
            </a:bodyPr>
            <a:lstStyle/>
            <a:p>
              <a:r>
                <a:rPr lang="en-GB" sz="1400" b="1" dirty="0" smtClean="0">
                  <a:latin typeface="Century Gothic" pitchFamily="34" charset="0"/>
                </a:rPr>
                <a:t>Global temperature</a:t>
              </a:r>
              <a:endParaRPr lang="en-GB" sz="1400" b="1" dirty="0">
                <a:latin typeface="Century Gothic" pitchFamily="34" charset="0"/>
              </a:endParaRPr>
            </a:p>
          </p:txBody>
        </p:sp>
        <p:sp>
          <p:nvSpPr>
            <p:cNvPr id="38" name="TextBox 37"/>
            <p:cNvSpPr txBox="1"/>
            <p:nvPr/>
          </p:nvSpPr>
          <p:spPr>
            <a:xfrm>
              <a:off x="2051720" y="3717032"/>
              <a:ext cx="576064" cy="246221"/>
            </a:xfrm>
            <a:prstGeom prst="rect">
              <a:avLst/>
            </a:prstGeom>
            <a:noFill/>
          </p:spPr>
          <p:txBody>
            <a:bodyPr wrap="square" rtlCol="0">
              <a:spAutoFit/>
            </a:bodyPr>
            <a:lstStyle/>
            <a:p>
              <a:pPr algn="ctr"/>
              <a:r>
                <a:rPr lang="en-GB" sz="1000" b="1" dirty="0" smtClean="0">
                  <a:latin typeface="Century Gothic" pitchFamily="34" charset="0"/>
                </a:rPr>
                <a:t>year</a:t>
              </a:r>
              <a:endParaRPr lang="en-GB" sz="1000" b="1" dirty="0">
                <a:latin typeface="Century Gothic" pitchFamily="34" charset="0"/>
              </a:endParaRPr>
            </a:p>
          </p:txBody>
        </p:sp>
        <p:sp>
          <p:nvSpPr>
            <p:cNvPr id="39" name="TextBox 38"/>
            <p:cNvSpPr txBox="1"/>
            <p:nvPr/>
          </p:nvSpPr>
          <p:spPr>
            <a:xfrm>
              <a:off x="899592" y="2564904"/>
              <a:ext cx="936104" cy="246221"/>
            </a:xfrm>
            <a:prstGeom prst="rect">
              <a:avLst/>
            </a:prstGeom>
            <a:noFill/>
          </p:spPr>
          <p:txBody>
            <a:bodyPr wrap="square" rtlCol="0">
              <a:spAutoFit/>
            </a:bodyPr>
            <a:lstStyle/>
            <a:p>
              <a:r>
                <a:rPr lang="en-GB" sz="1000" dirty="0" smtClean="0">
                  <a:latin typeface="Century Gothic" pitchFamily="34" charset="0"/>
                </a:rPr>
                <a:t>uncertainty</a:t>
              </a:r>
            </a:p>
          </p:txBody>
        </p:sp>
      </p:grpSp>
      <p:cxnSp>
        <p:nvCxnSpPr>
          <p:cNvPr id="43" name="Straight Connector 42"/>
          <p:cNvCxnSpPr/>
          <p:nvPr/>
        </p:nvCxnSpPr>
        <p:spPr>
          <a:xfrm flipH="1">
            <a:off x="1691680" y="2492896"/>
            <a:ext cx="792088"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460432" y="4365104"/>
            <a:ext cx="432048" cy="648072"/>
          </a:xfrm>
          <a:prstGeom prst="line">
            <a:avLst/>
          </a:prstGeom>
          <a:ln w="28575">
            <a:solidFill>
              <a:srgbClr val="7C60A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5D94F0762894DBFBF8132F36DD753" ma:contentTypeVersion="14" ma:contentTypeDescription="Create a new document." ma:contentTypeScope="" ma:versionID="6e0761fb5403073ed6c9e0230868e940">
  <xsd:schema xmlns:xsd="http://www.w3.org/2001/XMLSchema" xmlns:xs="http://www.w3.org/2001/XMLSchema" xmlns:p="http://schemas.microsoft.com/office/2006/metadata/properties" xmlns:ns2="01a464aa-a786-405b-bb6b-b90e04698418" xmlns:ns3="37c47d49-5c3e-4564-83ee-3a7de24ace65" targetNamespace="http://schemas.microsoft.com/office/2006/metadata/properties" ma:root="true" ma:fieldsID="4c3c2815ddce23b600af5000d2f90e71" ns2:_="" ns3:_="">
    <xsd:import namespace="01a464aa-a786-405b-bb6b-b90e04698418"/>
    <xsd:import namespace="37c47d49-5c3e-4564-83ee-3a7de24ace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464aa-a786-405b-bb6b-b90e046984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a91ac-8f10-4fd1-a0bc-b6f7c7ddcd58}" ma:internalName="TaxCatchAll" ma:showField="CatchAllData" ma:web="01a464aa-a786-405b-bb6b-b90e0469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c47d49-5c3e-4564-83ee-3a7de24ace6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c47d49-5c3e-4564-83ee-3a7de24ace65">
      <Terms xmlns="http://schemas.microsoft.com/office/infopath/2007/PartnerControls"/>
    </lcf76f155ced4ddcb4097134ff3c332f>
    <TaxCatchAll xmlns="01a464aa-a786-405b-bb6b-b90e04698418" xsi:nil="true"/>
  </documentManagement>
</p:properties>
</file>

<file path=customXml/itemProps1.xml><?xml version="1.0" encoding="utf-8"?>
<ds:datastoreItem xmlns:ds="http://schemas.openxmlformats.org/officeDocument/2006/customXml" ds:itemID="{185B62F2-CA3B-4636-AB16-3B0F0DEF30E8}"/>
</file>

<file path=customXml/itemProps2.xml><?xml version="1.0" encoding="utf-8"?>
<ds:datastoreItem xmlns:ds="http://schemas.openxmlformats.org/officeDocument/2006/customXml" ds:itemID="{FE4A7DA4-D510-4859-8CC1-430C9F737819}"/>
</file>

<file path=customXml/itemProps3.xml><?xml version="1.0" encoding="utf-8"?>
<ds:datastoreItem xmlns:ds="http://schemas.openxmlformats.org/officeDocument/2006/customXml" ds:itemID="{EDA12964-F6B4-4C71-B2C0-48A641E34670}"/>
</file>

<file path=docProps/app.xml><?xml version="1.0" encoding="utf-8"?>
<Properties xmlns="http://schemas.openxmlformats.org/officeDocument/2006/extended-properties" xmlns:vt="http://schemas.openxmlformats.org/officeDocument/2006/docPropsVTypes">
  <TotalTime>9456</TotalTime>
  <Words>598</Words>
  <Application>Microsoft Office PowerPoint</Application>
  <PresentationFormat>On-screen Show (4:3)</PresentationFormat>
  <Paragraphs>145</Paragraphs>
  <Slides>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ＭＳ Ｐゴシック</vt:lpstr>
      <vt:lpstr>Aharoni</vt:lpstr>
      <vt:lpstr>Arial</vt:lpstr>
      <vt:lpstr>Calibri</vt:lpstr>
      <vt:lpstr>Century Gothic</vt:lpstr>
      <vt:lpstr>Ebrima</vt:lpstr>
      <vt:lpstr>Lato Regular</vt:lpstr>
      <vt:lpstr>LilyUPC</vt:lpstr>
      <vt:lpstr>Mangal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Antony Sherborne</cp:lastModifiedBy>
  <cp:revision>340</cp:revision>
  <dcterms:created xsi:type="dcterms:W3CDTF">2014-04-14T15:20:18Z</dcterms:created>
  <dcterms:modified xsi:type="dcterms:W3CDTF">2014-07-13T10:57:37Z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3A59B582-55AD-41CF-B1C7-7A5200DAF113</vt:lpwstr>
  </property>
  <property fmtid="{D5CDD505-2E9C-101B-9397-08002B2CF9AE}" pid="3" name="ArticulatePath">
    <vt:lpwstr>grow your own body student sheets (1)</vt:lpwstr>
  </property>
  <property fmtid="{D5CDD505-2E9C-101B-9397-08002B2CF9AE}" pid="4" name="ContentTypeId">
    <vt:lpwstr>0x010100A965D94F0762894DBFBF8132F36DD753</vt:lpwstr>
  </property>
</Properties>
</file>